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801" r:id="rId2"/>
    <p:sldId id="804" r:id="rId3"/>
    <p:sldId id="805" r:id="rId4"/>
    <p:sldId id="808" r:id="rId5"/>
    <p:sldId id="816" r:id="rId6"/>
    <p:sldId id="810" r:id="rId7"/>
    <p:sldId id="809" r:id="rId8"/>
    <p:sldId id="811" r:id="rId9"/>
    <p:sldId id="812" r:id="rId10"/>
    <p:sldId id="813" r:id="rId11"/>
    <p:sldId id="814" r:id="rId12"/>
    <p:sldId id="815" r:id="rId1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61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0" autoAdjust="0"/>
    <p:restoredTop sz="96399" autoAdjust="0"/>
  </p:normalViewPr>
  <p:slideViewPr>
    <p:cSldViewPr>
      <p:cViewPr varScale="1">
        <p:scale>
          <a:sx n="163" d="100"/>
          <a:sy n="163" d="100"/>
        </p:scale>
        <p:origin x="10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5072" y="-12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FEC0F45-C0F3-C448-A6DB-E3CE7990779F}" type="datetimeFigureOut">
              <a:rPr lang="en-US"/>
              <a:pPr/>
              <a:t>5/31/23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E5BA97A-E236-824B-975E-83EF8BF41D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798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A39E9FE-674B-3142-8CBB-D6FA37B5D3AF}" type="datetimeFigureOut">
              <a:rPr lang="en-US"/>
              <a:pPr/>
              <a:t>5/31/23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95EBD7F-3D28-6E4F-942F-59C01DF53F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003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 rot="-1066324">
            <a:off x="617538" y="3922713"/>
            <a:ext cx="2509837" cy="2527300"/>
            <a:chOff x="494947" y="417279"/>
            <a:chExt cx="2417578" cy="2421351"/>
          </a:xfrm>
        </p:grpSpPr>
        <p:sp>
          <p:nvSpPr>
            <p:cNvPr id="6" name="Freeform 5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8" name="Picture 11" descr="stickie-shadow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stickie-shadow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3" descr="TitleCar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346">
            <a:off x="2855913" y="2587625"/>
            <a:ext cx="5773737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overBan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0100"/>
            <a:ext cx="9144000" cy="330200"/>
          </a:xfrm>
          <a:prstGeom prst="rect">
            <a:avLst/>
          </a:prstGeom>
          <a:noFill/>
          <a:ln>
            <a:noFill/>
          </a:ln>
          <a:effectLst>
            <a:outerShdw blurRad="63500" dist="38100" dir="5400000" algn="t" rotWithShape="0">
              <a:srgbClr val="000000">
                <a:alpha val="59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4543582" y="4837304"/>
            <a:ext cx="3486204" cy="110727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613" y="5060950"/>
            <a:ext cx="1968500" cy="534988"/>
          </a:xfrm>
          <a:prstGeom prst="rect">
            <a:avLst/>
          </a:prstGeom>
        </p:spPr>
        <p:txBody>
          <a:bodyPr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baseline="0">
                <a:solidFill>
                  <a:srgbClr val="A61E36"/>
                </a:solidFill>
                <a:latin typeface="Palatino Linotype"/>
                <a:ea typeface="+mn-ea"/>
                <a:cs typeface="Rage Italic" pitchFamily="66" charset="0"/>
              </a:defRPr>
            </a:lvl1pPr>
          </a:lstStyle>
          <a:p>
            <a:pPr>
              <a:defRPr/>
            </a:pPr>
            <a:r>
              <a:rPr lang="en-US" dirty="0"/>
              <a:t>January 14, 2013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700" y="4135438"/>
            <a:ext cx="2085975" cy="835025"/>
          </a:xfrm>
          <a:prstGeom prst="rect">
            <a:avLst/>
          </a:prstGeom>
        </p:spPr>
        <p:txBody>
          <a:bodyPr anchor="b" anchorCtr="0"/>
          <a:lstStyle>
            <a:lvl1pPr algn="l">
              <a:defRPr sz="1800" baseline="0">
                <a:solidFill>
                  <a:schemeClr val="tx1"/>
                </a:solidFill>
                <a:latin typeface="Palatino Linotype"/>
              </a:defRPr>
            </a:lvl1pPr>
          </a:lstStyle>
          <a:p>
            <a:pPr algn="ctr">
              <a:defRPr/>
            </a:pPr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50528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52401"/>
            <a:ext cx="8042275" cy="914400"/>
          </a:xfrm>
        </p:spPr>
        <p:txBody>
          <a:bodyPr/>
          <a:lstStyle>
            <a:lvl1pPr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0772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01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lnSpc>
                <a:spcPts val="5000"/>
              </a:lnSpc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7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1295400"/>
            <a:ext cx="3657600" cy="46939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295400"/>
            <a:ext cx="3657600" cy="4693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4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>
              <a:gd name="T0" fmla="*/ 338558 w 1288494"/>
              <a:gd name="T1" fmla="*/ 443303 h 722529"/>
              <a:gd name="T2" fmla="*/ 457248 w 1288494"/>
              <a:gd name="T3" fmla="*/ 488021 h 722529"/>
              <a:gd name="T4" fmla="*/ 142038 w 1288494"/>
              <a:gd name="T5" fmla="*/ 301368 h 722529"/>
              <a:gd name="T6" fmla="*/ 1075992 w 1288494"/>
              <a:gd name="T7" fmla="*/ 637733 h 722529"/>
              <a:gd name="T8" fmla="*/ 35023 w 1288494"/>
              <a:gd name="T9" fmla="*/ 156517 h 722529"/>
              <a:gd name="T10" fmla="*/ 26267 w 1288494"/>
              <a:gd name="T11" fmla="*/ 137074 h 722529"/>
              <a:gd name="T12" fmla="*/ 1236515 w 1288494"/>
              <a:gd name="T13" fmla="*/ 669815 h 722529"/>
              <a:gd name="T14" fmla="*/ 1229704 w 1288494"/>
              <a:gd name="T15" fmla="*/ 655232 h 722529"/>
              <a:gd name="T16" fmla="*/ 1048751 w 1288494"/>
              <a:gd name="T17" fmla="*/ 592043 h 722529"/>
              <a:gd name="T18" fmla="*/ 1234569 w 1288494"/>
              <a:gd name="T19" fmla="*/ 618290 h 722529"/>
              <a:gd name="T20" fmla="*/ 14593 w 1288494"/>
              <a:gd name="T21" fmla="*/ 104992 h 722529"/>
              <a:gd name="T22" fmla="*/ 2918 w 1288494"/>
              <a:gd name="T23" fmla="*/ 9721 h 722529"/>
              <a:gd name="T24" fmla="*/ 9729 w 1288494"/>
              <a:gd name="T25" fmla="*/ 44719 h 722529"/>
              <a:gd name="T26" fmla="*/ 23349 w 1288494"/>
              <a:gd name="T27" fmla="*/ 100132 h 722529"/>
              <a:gd name="T28" fmla="*/ 59345 w 1288494"/>
              <a:gd name="T29" fmla="*/ 179848 h 722529"/>
              <a:gd name="T30" fmla="*/ 143012 w 1288494"/>
              <a:gd name="T31" fmla="*/ 282897 h 722529"/>
              <a:gd name="T32" fmla="*/ 220841 w 1288494"/>
              <a:gd name="T33" fmla="*/ 351920 h 722529"/>
              <a:gd name="T34" fmla="*/ 282132 w 1288494"/>
              <a:gd name="T35" fmla="*/ 393723 h 722529"/>
              <a:gd name="T36" fmla="*/ 414442 w 1288494"/>
              <a:gd name="T37" fmla="*/ 467607 h 722529"/>
              <a:gd name="T38" fmla="*/ 480596 w 1288494"/>
              <a:gd name="T39" fmla="*/ 499688 h 722529"/>
              <a:gd name="T40" fmla="*/ 566209 w 1288494"/>
              <a:gd name="T41" fmla="*/ 532741 h 722529"/>
              <a:gd name="T42" fmla="*/ 684899 w 1288494"/>
              <a:gd name="T43" fmla="*/ 565794 h 722529"/>
              <a:gd name="T44" fmla="*/ 969949 w 1288494"/>
              <a:gd name="T45" fmla="*/ 621207 h 722529"/>
              <a:gd name="T46" fmla="*/ 1243811 w 1288494"/>
              <a:gd name="T47" fmla="*/ 638706 h 722529"/>
              <a:gd name="T48" fmla="*/ 1107124 w 1288494"/>
              <a:gd name="T49" fmla="*/ 640651 h 722529"/>
              <a:gd name="T50" fmla="*/ 1029294 w 1288494"/>
              <a:gd name="T51" fmla="*/ 634817 h 722529"/>
              <a:gd name="T52" fmla="*/ 949520 w 1288494"/>
              <a:gd name="T53" fmla="*/ 628012 h 722529"/>
              <a:gd name="T54" fmla="*/ 908659 w 1288494"/>
              <a:gd name="T55" fmla="*/ 623152 h 722529"/>
              <a:gd name="T56" fmla="*/ 815264 w 1288494"/>
              <a:gd name="T57" fmla="*/ 605652 h 722529"/>
              <a:gd name="T58" fmla="*/ 782185 w 1288494"/>
              <a:gd name="T59" fmla="*/ 598847 h 722529"/>
              <a:gd name="T60" fmla="*/ 727706 w 1288494"/>
              <a:gd name="T61" fmla="*/ 588154 h 722529"/>
              <a:gd name="T62" fmla="*/ 682954 w 1288494"/>
              <a:gd name="T63" fmla="*/ 574543 h 722529"/>
              <a:gd name="T64" fmla="*/ 642093 w 1288494"/>
              <a:gd name="T65" fmla="*/ 564822 h 722529"/>
              <a:gd name="T66" fmla="*/ 595396 w 1288494"/>
              <a:gd name="T67" fmla="*/ 553157 h 722529"/>
              <a:gd name="T68" fmla="*/ 554535 w 1288494"/>
              <a:gd name="T69" fmla="*/ 538573 h 722529"/>
              <a:gd name="T70" fmla="*/ 526322 w 1288494"/>
              <a:gd name="T71" fmla="*/ 528852 h 722529"/>
              <a:gd name="T72" fmla="*/ 494217 w 1288494"/>
              <a:gd name="T73" fmla="*/ 517187 h 722529"/>
              <a:gd name="T74" fmla="*/ 448492 w 1288494"/>
              <a:gd name="T75" fmla="*/ 498715 h 722529"/>
              <a:gd name="T76" fmla="*/ 423198 w 1288494"/>
              <a:gd name="T77" fmla="*/ 486077 h 722529"/>
              <a:gd name="T78" fmla="*/ 392066 w 1288494"/>
              <a:gd name="T79" fmla="*/ 469551 h 722529"/>
              <a:gd name="T80" fmla="*/ 354124 w 1288494"/>
              <a:gd name="T81" fmla="*/ 450108 h 722529"/>
              <a:gd name="T82" fmla="*/ 327856 w 1288494"/>
              <a:gd name="T83" fmla="*/ 436497 h 722529"/>
              <a:gd name="T84" fmla="*/ 293806 w 1288494"/>
              <a:gd name="T85" fmla="*/ 415110 h 722529"/>
              <a:gd name="T86" fmla="*/ 241271 w 1288494"/>
              <a:gd name="T87" fmla="*/ 380113 h 722529"/>
              <a:gd name="T88" fmla="*/ 211112 w 1288494"/>
              <a:gd name="T89" fmla="*/ 360669 h 722529"/>
              <a:gd name="T90" fmla="*/ 148849 w 1288494"/>
              <a:gd name="T91" fmla="*/ 308172 h 722529"/>
              <a:gd name="T92" fmla="*/ 135228 w 1288494"/>
              <a:gd name="T93" fmla="*/ 292618 h 722529"/>
              <a:gd name="T94" fmla="*/ 132310 w 1288494"/>
              <a:gd name="T95" fmla="*/ 287758 h 722529"/>
              <a:gd name="T96" fmla="*/ 122582 w 1288494"/>
              <a:gd name="T97" fmla="*/ 279008 h 722529"/>
              <a:gd name="T98" fmla="*/ 108961 w 1288494"/>
              <a:gd name="T99" fmla="*/ 266371 h 722529"/>
              <a:gd name="T100" fmla="*/ 91449 w 1288494"/>
              <a:gd name="T101" fmla="*/ 243038 h 722529"/>
              <a:gd name="T102" fmla="*/ 84640 w 1288494"/>
              <a:gd name="T103" fmla="*/ 234289 h 722529"/>
              <a:gd name="T104" fmla="*/ 70046 w 1288494"/>
              <a:gd name="T105" fmla="*/ 215818 h 722529"/>
              <a:gd name="T106" fmla="*/ 63236 w 1288494"/>
              <a:gd name="T107" fmla="*/ 199291 h 722529"/>
              <a:gd name="T108" fmla="*/ 46698 w 1288494"/>
              <a:gd name="T109" fmla="*/ 174987 h 722529"/>
              <a:gd name="T110" fmla="*/ 36969 w 1288494"/>
              <a:gd name="T111" fmla="*/ 160405 h 722529"/>
              <a:gd name="T112" fmla="*/ 34051 w 1288494"/>
              <a:gd name="T113" fmla="*/ 143878 h 722529"/>
              <a:gd name="T114" fmla="*/ 16539 w 1288494"/>
              <a:gd name="T115" fmla="*/ 101104 h 722529"/>
              <a:gd name="T116" fmla="*/ 4865 w 1288494"/>
              <a:gd name="T117" fmla="*/ 50551 h 722529"/>
              <a:gd name="T118" fmla="*/ 1885 w 1288494"/>
              <a:gd name="T119" fmla="*/ 3038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lnTo>
                  <a:pt x="547489" y="536791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lnTo>
                  <a:pt x="338413" y="443436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lnTo>
                  <a:pt x="337440" y="442463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lnTo>
                  <a:pt x="334522" y="440518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4733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lnTo>
                  <a:pt x="457051" y="488168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3112" y="383144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lnTo>
                  <a:pt x="781848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lnTo>
                  <a:pt x="242140" y="366612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lnTo>
                  <a:pt x="141978" y="301458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lnTo>
                  <a:pt x="142950" y="301458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lnTo>
                  <a:pt x="979256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lnTo>
                  <a:pt x="93355" y="247974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lnTo>
                  <a:pt x="1075528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lnTo>
                  <a:pt x="47650" y="177958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lnTo>
                  <a:pt x="35008" y="156564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lnTo>
                  <a:pt x="25284" y="133225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lnTo>
                  <a:pt x="1277796" y="622366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lnTo>
                  <a:pt x="13614" y="101134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lnTo>
                  <a:pt x="5835" y="22366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lnTo>
                  <a:pt x="3890" y="14586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lnTo>
                  <a:pt x="1884" y="3039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>
              <a:gd name="T0" fmla="*/ 14592 w 1288494"/>
              <a:gd name="T1" fmla="*/ 108881 h 722529"/>
              <a:gd name="T2" fmla="*/ 32104 w 1288494"/>
              <a:gd name="T3" fmla="*/ 149712 h 722529"/>
              <a:gd name="T4" fmla="*/ 36969 w 1288494"/>
              <a:gd name="T5" fmla="*/ 159433 h 722529"/>
              <a:gd name="T6" fmla="*/ 49616 w 1288494"/>
              <a:gd name="T7" fmla="*/ 184710 h 722529"/>
              <a:gd name="T8" fmla="*/ 1138255 w 1288494"/>
              <a:gd name="T9" fmla="*/ 708702 h 722529"/>
              <a:gd name="T10" fmla="*/ 1226786 w 1288494"/>
              <a:gd name="T11" fmla="*/ 629958 h 722529"/>
              <a:gd name="T12" fmla="*/ 1059453 w 1288494"/>
              <a:gd name="T13" fmla="*/ 577462 h 722529"/>
              <a:gd name="T14" fmla="*/ 1288078 w 1288494"/>
              <a:gd name="T15" fmla="*/ 637735 h 722529"/>
              <a:gd name="T16" fmla="*/ 909630 w 1288494"/>
              <a:gd name="T17" fmla="*/ 622180 h 722529"/>
              <a:gd name="T18" fmla="*/ 244189 w 1288494"/>
              <a:gd name="T19" fmla="*/ 368446 h 722529"/>
              <a:gd name="T20" fmla="*/ 334665 w 1288494"/>
              <a:gd name="T21" fmla="*/ 440387 h 722529"/>
              <a:gd name="T22" fmla="*/ 439736 w 1288494"/>
              <a:gd name="T23" fmla="*/ 491911 h 722529"/>
              <a:gd name="T24" fmla="*/ 393039 w 1288494"/>
              <a:gd name="T25" fmla="*/ 470524 h 722529"/>
              <a:gd name="T26" fmla="*/ 367744 w 1288494"/>
              <a:gd name="T27" fmla="*/ 458857 h 722529"/>
              <a:gd name="T28" fmla="*/ 347314 w 1288494"/>
              <a:gd name="T29" fmla="*/ 447192 h 722529"/>
              <a:gd name="T30" fmla="*/ 306452 w 1288494"/>
              <a:gd name="T31" fmla="*/ 424832 h 722529"/>
              <a:gd name="T32" fmla="*/ 270457 w 1288494"/>
              <a:gd name="T33" fmla="*/ 402472 h 722529"/>
              <a:gd name="T34" fmla="*/ 225704 w 1288494"/>
              <a:gd name="T35" fmla="*/ 371363 h 722529"/>
              <a:gd name="T36" fmla="*/ 195545 w 1288494"/>
              <a:gd name="T37" fmla="*/ 349004 h 722529"/>
              <a:gd name="T38" fmla="*/ 142038 w 1288494"/>
              <a:gd name="T39" fmla="*/ 300396 h 722529"/>
              <a:gd name="T40" fmla="*/ 140092 w 1288494"/>
              <a:gd name="T41" fmla="*/ 290675 h 722529"/>
              <a:gd name="T42" fmla="*/ 129391 w 1288494"/>
              <a:gd name="T43" fmla="*/ 285813 h 722529"/>
              <a:gd name="T44" fmla="*/ 113825 w 1288494"/>
              <a:gd name="T45" fmla="*/ 273176 h 722529"/>
              <a:gd name="T46" fmla="*/ 104096 w 1288494"/>
              <a:gd name="T47" fmla="*/ 260538 h 722529"/>
              <a:gd name="T48" fmla="*/ 89504 w 1288494"/>
              <a:gd name="T49" fmla="*/ 243039 h 722529"/>
              <a:gd name="T50" fmla="*/ 74910 w 1288494"/>
              <a:gd name="T51" fmla="*/ 224568 h 722529"/>
              <a:gd name="T52" fmla="*/ 67127 w 1288494"/>
              <a:gd name="T53" fmla="*/ 206097 h 722529"/>
              <a:gd name="T54" fmla="*/ 54480 w 1288494"/>
              <a:gd name="T55" fmla="*/ 189570 h 722529"/>
              <a:gd name="T56" fmla="*/ 42805 w 1288494"/>
              <a:gd name="T57" fmla="*/ 171100 h 722529"/>
              <a:gd name="T58" fmla="*/ 36969 w 1288494"/>
              <a:gd name="T59" fmla="*/ 155545 h 722529"/>
              <a:gd name="T60" fmla="*/ 28212 w 1288494"/>
              <a:gd name="T61" fmla="*/ 130269 h 722529"/>
              <a:gd name="T62" fmla="*/ 7782 w 1288494"/>
              <a:gd name="T63" fmla="*/ 69995 h 722529"/>
              <a:gd name="T64" fmla="*/ 4864 w 1288494"/>
              <a:gd name="T65" fmla="*/ 34025 h 722529"/>
              <a:gd name="T66" fmla="*/ 1945 w 1288494"/>
              <a:gd name="T67" fmla="*/ 13610 h 722529"/>
              <a:gd name="T68" fmla="*/ 5837 w 1288494"/>
              <a:gd name="T69" fmla="*/ 40831 h 722529"/>
              <a:gd name="T70" fmla="*/ 32105 w 1288494"/>
              <a:gd name="T71" fmla="*/ 123464 h 722529"/>
              <a:gd name="T72" fmla="*/ 70045 w 1288494"/>
              <a:gd name="T73" fmla="*/ 194431 h 722529"/>
              <a:gd name="T74" fmla="*/ 165387 w 1288494"/>
              <a:gd name="T75" fmla="*/ 303313 h 722529"/>
              <a:gd name="T76" fmla="*/ 241899 w 1288494"/>
              <a:gd name="T77" fmla="*/ 366846 h 722529"/>
              <a:gd name="T78" fmla="*/ 304506 w 1288494"/>
              <a:gd name="T79" fmla="*/ 407333 h 722529"/>
              <a:gd name="T80" fmla="*/ 430980 w 1288494"/>
              <a:gd name="T81" fmla="*/ 475384 h 722529"/>
              <a:gd name="T82" fmla="*/ 487406 w 1288494"/>
              <a:gd name="T83" fmla="*/ 502604 h 722529"/>
              <a:gd name="T84" fmla="*/ 571072 w 1288494"/>
              <a:gd name="T85" fmla="*/ 533714 h 722529"/>
              <a:gd name="T86" fmla="*/ 820127 w 1288494"/>
              <a:gd name="T87" fmla="*/ 595932 h 722529"/>
              <a:gd name="T88" fmla="*/ 971894 w 1288494"/>
              <a:gd name="T89" fmla="*/ 621208 h 722529"/>
              <a:gd name="T90" fmla="*/ 1244298 w 1288494"/>
              <a:gd name="T91" fmla="*/ 639679 h 722529"/>
              <a:gd name="T92" fmla="*/ 1088639 w 1288494"/>
              <a:gd name="T93" fmla="*/ 637734 h 722529"/>
              <a:gd name="T94" fmla="*/ 1029293 w 1288494"/>
              <a:gd name="T95" fmla="*/ 634818 h 722529"/>
              <a:gd name="T96" fmla="*/ 947573 w 1288494"/>
              <a:gd name="T97" fmla="*/ 628013 h 722529"/>
              <a:gd name="T98" fmla="*/ 911576 w 1288494"/>
              <a:gd name="T99" fmla="*/ 621208 h 722529"/>
              <a:gd name="T100" fmla="*/ 807479 w 1288494"/>
              <a:gd name="T101" fmla="*/ 603710 h 722529"/>
              <a:gd name="T102" fmla="*/ 771484 w 1288494"/>
              <a:gd name="T103" fmla="*/ 596905 h 722529"/>
              <a:gd name="T104" fmla="*/ 709220 w 1288494"/>
              <a:gd name="T105" fmla="*/ 582322 h 722529"/>
              <a:gd name="T106" fmla="*/ 671279 w 1288494"/>
              <a:gd name="T107" fmla="*/ 573573 h 722529"/>
              <a:gd name="T108" fmla="*/ 633336 w 1288494"/>
              <a:gd name="T109" fmla="*/ 563852 h 722529"/>
              <a:gd name="T110" fmla="*/ 587611 w 1288494"/>
              <a:gd name="T111" fmla="*/ 549268 h 722529"/>
              <a:gd name="T112" fmla="*/ 554534 w 1288494"/>
              <a:gd name="T113" fmla="*/ 538574 h 722529"/>
              <a:gd name="T114" fmla="*/ 526321 w 1288494"/>
              <a:gd name="T115" fmla="*/ 528852 h 722529"/>
              <a:gd name="T116" fmla="*/ 494216 w 1288494"/>
              <a:gd name="T117" fmla="*/ 517187 h 722529"/>
              <a:gd name="T118" fmla="*/ 448491 w 1288494"/>
              <a:gd name="T119" fmla="*/ 498716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lnTo>
                  <a:pt x="1884" y="3038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lnTo>
                  <a:pt x="4861" y="18476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lnTo>
                  <a:pt x="5834" y="23339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lnTo>
                  <a:pt x="15559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lnTo>
                  <a:pt x="35007" y="151701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lnTo>
                  <a:pt x="35007" y="151702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lnTo>
                  <a:pt x="36953" y="159481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lnTo>
                  <a:pt x="49595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988" y="218801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lnTo>
                  <a:pt x="978282" y="620422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lnTo>
                  <a:pt x="94327" y="249919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lnTo>
                  <a:pt x="1137764" y="721557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lnTo>
                  <a:pt x="909238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lnTo>
                  <a:pt x="908266" y="623340"/>
                </a:lnTo>
                <a:close/>
                <a:moveTo>
                  <a:pt x="141977" y="301459"/>
                </a:move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lnTo>
                  <a:pt x="142949" y="302431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lnTo>
                  <a:pt x="244084" y="368557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lnTo>
                  <a:pt x="641815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lnTo>
                  <a:pt x="458992" y="489140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lnTo>
                  <a:pt x="333549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lnTo>
                  <a:pt x="339384" y="444409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lnTo>
                  <a:pt x="448298" y="498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1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72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81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8/22/12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Civil Procedure 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538" y="6096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91B22A-271D-8448-9687-E71F1CBDC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1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05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76200"/>
            <a:ext cx="8042275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1430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29" r:id="rId8"/>
    <p:sldLayoutId id="2147483737" r:id="rId9"/>
  </p:sldLayoutIdLst>
  <p:hf sldNum="0" hdr="0" ftr="0" dt="0"/>
  <p:txStyles>
    <p:titleStyle>
      <a:lvl1pPr algn="ctr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Palatino Linotype" pitchFamily="18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Palatino Linotype" pitchFamily="18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Palatino Linotype" pitchFamily="18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Palatino Linotype" pitchFamily="18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60375" indent="-460375" algn="l" defTabSz="457200" rtl="0" eaLnBrk="0" fontAlgn="base" hangingPunct="0">
        <a:spcBef>
          <a:spcPts val="600"/>
        </a:spcBef>
        <a:spcAft>
          <a:spcPts val="1200"/>
        </a:spcAft>
        <a:buClr>
          <a:schemeClr val="accent1"/>
        </a:buClr>
        <a:buSzPct val="100000"/>
        <a:buFont typeface="Lucida Grande"/>
        <a:buChar char="◇"/>
        <a:tabLst/>
        <a:defRPr sz="3200" kern="1200">
          <a:solidFill>
            <a:srgbClr val="404040"/>
          </a:solidFill>
          <a:latin typeface="+mn-lt"/>
          <a:ea typeface="ＭＳ Ｐゴシック" charset="0"/>
          <a:cs typeface="+mn-cs"/>
        </a:defRPr>
      </a:lvl1pPr>
      <a:lvl2pPr marL="854075" indent="-390525" algn="l" defTabSz="457200" rtl="0" eaLnBrk="0" fontAlgn="base" hangingPunct="0">
        <a:spcBef>
          <a:spcPts val="600"/>
        </a:spcBef>
        <a:spcAft>
          <a:spcPts val="1200"/>
        </a:spcAft>
        <a:buClr>
          <a:schemeClr val="accent1"/>
        </a:buClr>
        <a:buSzPct val="60000"/>
        <a:buFont typeface="Wingdings" charset="2"/>
        <a:buChar char="u"/>
        <a:tabLst/>
        <a:defRPr sz="2800" kern="1200">
          <a:solidFill>
            <a:srgbClr val="404040"/>
          </a:solidFill>
          <a:latin typeface="+mn-lt"/>
          <a:ea typeface="ＭＳ Ｐゴシック" charset="0"/>
          <a:cs typeface="+mn-cs"/>
        </a:defRPr>
      </a:lvl2pPr>
      <a:lvl3pPr marL="1204913" indent="-361950" algn="l" defTabSz="457200" rtl="0" eaLnBrk="0" fontAlgn="base" hangingPunct="0">
        <a:spcBef>
          <a:spcPts val="600"/>
        </a:spcBef>
        <a:spcAft>
          <a:spcPts val="1200"/>
        </a:spcAft>
        <a:buClr>
          <a:schemeClr val="accent1"/>
        </a:buClr>
        <a:buSzPct val="100000"/>
        <a:buFont typeface="Lucida Grande"/>
        <a:buChar char="◇"/>
        <a:defRPr sz="2800" kern="1200">
          <a:solidFill>
            <a:srgbClr val="404040"/>
          </a:solidFill>
          <a:latin typeface="+mn-lt"/>
          <a:ea typeface="ＭＳ Ｐゴシック" charset="0"/>
          <a:cs typeface="+mn-cs"/>
        </a:defRPr>
      </a:lvl3pPr>
      <a:lvl4pPr marL="1431925" indent="-300038" algn="l" defTabSz="457200" rtl="0" eaLnBrk="0" fontAlgn="base" hangingPunct="0">
        <a:spcBef>
          <a:spcPts val="600"/>
        </a:spcBef>
        <a:spcAft>
          <a:spcPts val="1200"/>
        </a:spcAft>
        <a:buClr>
          <a:schemeClr val="accent1"/>
        </a:buClr>
        <a:buSzPct val="70000"/>
        <a:buFont typeface="Wingdings" charset="2"/>
        <a:buChar char="u"/>
        <a:defRPr sz="2000" kern="1200">
          <a:solidFill>
            <a:srgbClr val="404040"/>
          </a:solidFill>
          <a:latin typeface="+mn-lt"/>
          <a:ea typeface="ＭＳ Ｐゴシック" charset="0"/>
          <a:cs typeface="+mn-cs"/>
        </a:defRPr>
      </a:lvl4pPr>
      <a:lvl5pPr marL="1716088" indent="-307975" algn="l" defTabSz="457200" rtl="0" eaLnBrk="0" fontAlgn="base" hangingPunct="0">
        <a:spcBef>
          <a:spcPts val="600"/>
        </a:spcBef>
        <a:spcAft>
          <a:spcPts val="1200"/>
        </a:spcAft>
        <a:buClr>
          <a:schemeClr val="accent1"/>
        </a:buClr>
        <a:buSzPct val="100000"/>
        <a:buFont typeface="Lucida Grande"/>
        <a:buChar char="◇"/>
        <a:defRPr sz="1800" kern="1200">
          <a:solidFill>
            <a:srgbClr val="404040"/>
          </a:solidFill>
          <a:latin typeface="+mn-lt"/>
          <a:ea typeface="ＭＳ Ｐゴシック" charset="0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425BD-97B8-334B-8B78-23D907FC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80" y="685800"/>
            <a:ext cx="8041439" cy="3048000"/>
          </a:xfrm>
        </p:spPr>
        <p:txBody>
          <a:bodyPr/>
          <a:lstStyle/>
          <a:p>
            <a:r>
              <a:rPr lang="en-US" sz="3400" b="1" dirty="0"/>
              <a:t>An Empirical Examination of Venue in Patent Law</a:t>
            </a:r>
            <a:br>
              <a:rPr lang="en-US" sz="3400" b="1" dirty="0"/>
            </a:br>
            <a:r>
              <a:rPr lang="en-US" sz="2400" dirty="0"/>
              <a:t>Amy </a:t>
            </a:r>
            <a:r>
              <a:rPr lang="en-US" sz="2400" dirty="0" err="1"/>
              <a:t>Semet</a:t>
            </a:r>
            <a:br>
              <a:rPr lang="en-US" sz="2400" dirty="0"/>
            </a:br>
            <a:r>
              <a:rPr lang="en-US" sz="2400" dirty="0"/>
              <a:t>University of Buffalo School of Law</a:t>
            </a:r>
          </a:p>
        </p:txBody>
      </p:sp>
    </p:spTree>
    <p:extLst>
      <p:ext uri="{BB962C8B-B14F-4D97-AF65-F5344CB8AC3E}">
        <p14:creationId xmlns:p14="http://schemas.microsoft.com/office/powerpoint/2010/main" val="892474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CE5F7F-52BF-1D4E-A3D3-E11AB83ED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657600"/>
            <a:ext cx="5170805" cy="3108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5EE6DD-7572-1D40-A4C4-D109301ED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1" y="228600"/>
            <a:ext cx="5170805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5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917DC-E0EA-944F-964D-FB9BA3775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in How Decide Transfer 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6B901-C19F-734E-B37C-0CF7D241F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Since 2017, denials of transfer motions concentrated among a few districts (</a:t>
            </a:r>
            <a:r>
              <a:rPr lang="en-US" sz="2400" dirty="0" err="1"/>
              <a:t>W.D.Tex</a:t>
            </a:r>
            <a:r>
              <a:rPr lang="en-US" sz="2400" dirty="0"/>
              <a:t>.; </a:t>
            </a:r>
            <a:r>
              <a:rPr lang="en-US" sz="2400" dirty="0" err="1"/>
              <a:t>E.D.Tex</a:t>
            </a:r>
            <a:r>
              <a:rPr lang="en-US" sz="2400" dirty="0"/>
              <a:t>.; </a:t>
            </a:r>
            <a:r>
              <a:rPr lang="en-US" sz="2400" dirty="0" err="1"/>
              <a:t>D.Del</a:t>
            </a:r>
            <a:r>
              <a:rPr lang="en-US" sz="2400" dirty="0"/>
              <a:t>.; </a:t>
            </a:r>
            <a:r>
              <a:rPr lang="en-US" sz="2400" dirty="0" err="1"/>
              <a:t>E.D.Va</a:t>
            </a:r>
            <a:r>
              <a:rPr lang="en-US" sz="2400" dirty="0"/>
              <a:t>.; </a:t>
            </a:r>
            <a:r>
              <a:rPr lang="en-US" sz="2400" dirty="0" err="1"/>
              <a:t>C.D.Cal</a:t>
            </a:r>
            <a:r>
              <a:rPr lang="en-US" sz="2400" dirty="0"/>
              <a:t>.; </a:t>
            </a:r>
            <a:r>
              <a:rPr lang="en-US" sz="2400" dirty="0" err="1"/>
              <a:t>M.D.Fla</a:t>
            </a:r>
            <a:r>
              <a:rPr lang="en-US" sz="2400" dirty="0"/>
              <a:t>.; </a:t>
            </a:r>
            <a:r>
              <a:rPr lang="en-US" sz="2400" dirty="0" err="1"/>
              <a:t>S.D.Tex</a:t>
            </a:r>
            <a:r>
              <a:rPr lang="en-US" sz="2400" dirty="0"/>
              <a:t>.)</a:t>
            </a:r>
          </a:p>
          <a:p>
            <a:r>
              <a:rPr lang="en-US" sz="2400" dirty="0"/>
              <a:t>Many denials based on §1404 re: not meeting burden on public and private factors</a:t>
            </a:r>
          </a:p>
          <a:p>
            <a:r>
              <a:rPr lang="en-US" sz="2400" dirty="0"/>
              <a:t>Trend re: intrastate but </a:t>
            </a:r>
            <a:r>
              <a:rPr lang="en-US" sz="2400" dirty="0" err="1"/>
              <a:t>interdistrict</a:t>
            </a:r>
            <a:r>
              <a:rPr lang="en-US" sz="2400" dirty="0"/>
              <a:t> transfers</a:t>
            </a:r>
          </a:p>
          <a:p>
            <a:r>
              <a:rPr lang="en-US" sz="2400" dirty="0"/>
              <a:t>High denial districts often only grant transfers when clear § 1406 issue, first to file issue or stipulation </a:t>
            </a:r>
          </a:p>
        </p:txBody>
      </p:sp>
    </p:spTree>
    <p:extLst>
      <p:ext uri="{BB962C8B-B14F-4D97-AF65-F5344CB8AC3E}">
        <p14:creationId xmlns:p14="http://schemas.microsoft.com/office/powerpoint/2010/main" val="75067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4771-C238-424B-BC72-5659CE69A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7AC7-1483-024B-AFEC-A59C50F35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How can empirics lend insight into how forum shopping occurs in patent cases</a:t>
            </a:r>
          </a:p>
          <a:p>
            <a:r>
              <a:rPr lang="en-US" sz="2800" dirty="0"/>
              <a:t>How has forum shopping in patent cases changed over time</a:t>
            </a:r>
          </a:p>
          <a:p>
            <a:r>
              <a:rPr lang="en-US" sz="2800" dirty="0"/>
              <a:t>What effect does forum shopping in patent cases have</a:t>
            </a:r>
          </a:p>
          <a:p>
            <a:r>
              <a:rPr lang="en-US" sz="2800" dirty="0"/>
              <a:t>How reform system re: venue in patent law </a:t>
            </a:r>
          </a:p>
          <a:p>
            <a:pPr lvl="1"/>
            <a:r>
              <a:rPr lang="en-US" sz="2400" dirty="0"/>
              <a:t>Patent pilot project ended</a:t>
            </a:r>
          </a:p>
          <a:p>
            <a:pPr lvl="1"/>
            <a:r>
              <a:rPr lang="en-US" sz="2400" dirty="0"/>
              <a:t>Specialized/centralized patent court at trial level</a:t>
            </a:r>
          </a:p>
          <a:p>
            <a:pPr lvl="1"/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115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2385-4CDA-8E4A-A090-D537FE32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E942F-53D8-5D47-800C-6A376F8F8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Patent law cases are disproportionately heard in certain district courts</a:t>
            </a:r>
          </a:p>
          <a:p>
            <a:r>
              <a:rPr lang="en-US" sz="2800" dirty="0"/>
              <a:t>25% of patent cases filed in </a:t>
            </a:r>
            <a:r>
              <a:rPr lang="en-US" sz="2800" dirty="0" err="1"/>
              <a:t>W.D.Tex</a:t>
            </a:r>
            <a:r>
              <a:rPr lang="en-US" sz="2800" dirty="0"/>
              <a:t>. in recent years; </a:t>
            </a:r>
            <a:r>
              <a:rPr lang="en-US" sz="2800" dirty="0" err="1"/>
              <a:t>E.D.Tex</a:t>
            </a:r>
            <a:r>
              <a:rPr lang="en-US" sz="2800" dirty="0"/>
              <a:t>. and </a:t>
            </a:r>
            <a:r>
              <a:rPr lang="en-US" sz="2800" dirty="0" err="1"/>
              <a:t>D.Del</a:t>
            </a:r>
            <a:r>
              <a:rPr lang="en-US" sz="2800" dirty="0"/>
              <a:t>. are also popular venues</a:t>
            </a:r>
          </a:p>
          <a:p>
            <a:r>
              <a:rPr lang="en-US" sz="2800" dirty="0"/>
              <a:t>Concern re: U.S. Congress and Chief Justice Roberts in year end report </a:t>
            </a:r>
          </a:p>
          <a:p>
            <a:r>
              <a:rPr lang="en-US" sz="2800" dirty="0"/>
              <a:t>Still, little empirical analysis over time on venue in patent law</a:t>
            </a:r>
          </a:p>
        </p:txBody>
      </p:sp>
    </p:spTree>
    <p:extLst>
      <p:ext uri="{BB962C8B-B14F-4D97-AF65-F5344CB8AC3E}">
        <p14:creationId xmlns:p14="http://schemas.microsoft.com/office/powerpoint/2010/main" val="293477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0F81-BEEA-1E4E-9C1B-B2E767592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88BF6-C3C4-614A-AA36-225201416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914400"/>
            <a:ext cx="8077200" cy="5257800"/>
          </a:xfrm>
        </p:spPr>
        <p:txBody>
          <a:bodyPr/>
          <a:lstStyle/>
          <a:p>
            <a:r>
              <a:rPr lang="en-US" sz="2600" dirty="0"/>
              <a:t>Over 80,000 patent law cases filed from 2000-2022 coding for all aspects of the case including results and motions filed</a:t>
            </a:r>
          </a:p>
          <a:p>
            <a:r>
              <a:rPr lang="en-US" sz="2600" dirty="0"/>
              <a:t>Particular focus </a:t>
            </a:r>
            <a:r>
              <a:rPr lang="en-US" sz="2600"/>
              <a:t>on 4000+ motions </a:t>
            </a:r>
            <a:r>
              <a:rPr lang="en-US" sz="2600" dirty="0"/>
              <a:t>to transfer over the </a:t>
            </a:r>
            <a:r>
              <a:rPr lang="en-US" sz="2600"/>
              <a:t>time frame (§§1404, 1406)</a:t>
            </a:r>
            <a:endParaRPr lang="en-US" sz="2600" dirty="0"/>
          </a:p>
          <a:p>
            <a:r>
              <a:rPr lang="en-US" sz="2600" dirty="0"/>
              <a:t>Match parties and create database re: origin court and transferee court</a:t>
            </a:r>
          </a:p>
          <a:p>
            <a:r>
              <a:rPr lang="en-US" sz="2600" dirty="0"/>
              <a:t>Analyze by technology type, litigant type and end result</a:t>
            </a:r>
          </a:p>
          <a:p>
            <a:r>
              <a:rPr lang="en-US" sz="2600" dirty="0"/>
              <a:t>Analysis of 1) filing behavior over a 20 year time span; and 2) how district court judges decide motions to transfer venue</a:t>
            </a:r>
          </a:p>
        </p:txBody>
      </p:sp>
    </p:spTree>
    <p:extLst>
      <p:ext uri="{BB962C8B-B14F-4D97-AF65-F5344CB8AC3E}">
        <p14:creationId xmlns:p14="http://schemas.microsoft.com/office/powerpoint/2010/main" val="3457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81A42-7783-514F-9FFC-E271141FD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895600"/>
            <a:ext cx="5410200" cy="335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D2CA18-947C-2F4B-927A-A03E01B1D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2400"/>
            <a:ext cx="45624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0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3FBF99-3267-4B45-9AB7-7CEDF5386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9110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1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4294DF-1457-9743-B9EC-168E3594F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533400"/>
            <a:ext cx="912412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7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87597C-4D70-F348-BCF7-FC9939B6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" y="685800"/>
            <a:ext cx="9130334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63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817D94-951A-684B-B3C4-3B366C545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762000"/>
            <a:ext cx="4663440" cy="2804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487CFC-9B32-AC4B-AE87-0B2F8DE38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0" y="762000"/>
            <a:ext cx="4663440" cy="2804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5C66BC-D4B6-1146-AC3F-93AE47330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360" y="3886200"/>
            <a:ext cx="4663440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90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0A59EF-4753-054C-8596-DE1CF45DB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660900" cy="28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AA9F22-3BA1-BC49-895C-DB125755B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19"/>
            <a:ext cx="4660900" cy="28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940CF8-7E5E-7745-A9E4-3F61AC054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2540"/>
            <a:ext cx="4660900" cy="280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70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39924</TotalTime>
  <Words>330</Words>
  <Application>Microsoft Macintosh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Lucida Grande</vt:lpstr>
      <vt:lpstr>Palatino Linotype</vt:lpstr>
      <vt:lpstr>Rage Italic</vt:lpstr>
      <vt:lpstr>Wingdings</vt:lpstr>
      <vt:lpstr>Sketchbook</vt:lpstr>
      <vt:lpstr>An Empirical Examination of Venue in Patent Law Amy Semet University of Buffalo School of Law</vt:lpstr>
      <vt:lpstr>Problem</vt:lpstr>
      <vt:lpstr>Database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Differences in How Decide Transfer Motions</vt:lpstr>
      <vt:lpstr>New Steps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Invention</dc:title>
  <dc:creator>Sarah Burstein</dc:creator>
  <cp:lastModifiedBy>Amy Semet</cp:lastModifiedBy>
  <cp:revision>2086</cp:revision>
  <cp:lastPrinted>2013-08-20T15:41:13Z</cp:lastPrinted>
  <dcterms:created xsi:type="dcterms:W3CDTF">2011-10-29T14:37:11Z</dcterms:created>
  <dcterms:modified xsi:type="dcterms:W3CDTF">2023-05-31T07:25:32Z</dcterms:modified>
</cp:coreProperties>
</file>