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405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787C0-1CE0-9F4A-A06A-5F3342C19E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A2083C-A379-4B44-84A2-96CC0D43B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D25C4-8CEA-1843-822B-7BE56D7D0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E99AE-1BAA-0140-B113-3E35A574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365E1-1461-A548-A730-46351899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12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CD2C1-90C3-7A4A-A787-208E1031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509042-757A-5C4B-A651-2EE7BD1EE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FB975D-5B1F-EB4F-B03C-D865A79E0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D8F1-9AAB-4345-A165-7CD04ECAD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6886F5-823C-A541-8B76-642CD601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96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2AAD36-7FA5-3940-A4D2-2802971E8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9ABBF0-8D06-354C-9553-B1445BCC0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06012-BE9C-CE49-B0DC-7E2ED027E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33AA1-CC70-4047-B7DD-C9C38F23B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4789-C0F6-E04F-A479-810CBF96B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144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01E24-A824-6847-A12A-370DDC4BE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59E55-5CA9-C34C-92E5-9D345DF0E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E5257-9732-734C-9161-F57068BDE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C7514-3BEB-464B-A5F9-C25A9DE5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E2D15-728F-E740-A800-D5449C2FD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045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D70F4-9051-8241-8679-D97ED0743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E4E1C-DF7A-A341-B5B7-482FEDA3B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883F33-F6C0-1246-8736-6E29C169D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BBB66-19A4-D847-9581-993474C2C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41E3-0C29-B742-97A7-51E2B54FB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6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C7310-427B-9A49-A603-200CBC39B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069EC-DBAA-D049-B6D0-1E8A07F36F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CA048-C8FF-ED45-B693-02BCB5090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B6C6B-5C83-0247-B4A0-37B786F4C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D6A8E6-5625-ED4B-9425-D2E148DF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637EC-C765-9048-AC93-E3ACDDBA1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66A8-C1AD-EB43-AD5F-EE21F6CE3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017F6-B73D-2342-AAF3-5AF081B51F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6502E-306C-D648-BA15-549677415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17182B-5015-0945-9A27-2DEA6A271A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C724EE-1166-154D-A7DD-574078CF6C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4CA608-A23D-B04B-B718-226C5B3C6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3E721E-DE59-7546-9118-74D5A203B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142E12-16E5-974B-A416-9C8CCDE3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12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8B55A-AC2E-D541-B08B-54ACB51CA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367FFB-AE0F-B543-BB30-FD41C337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791ADD-46FC-A44E-8C6A-3077E938E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EAB19-2F80-2144-B10B-783367266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76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A128D-2FEA-0647-B02D-E88719B74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675F3D-24E8-8946-B43A-913879D5D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67E93A-FE99-E045-A75D-F83D6DBFC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7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239A5-E641-3343-AE17-B0BC99356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7BCB-86A9-4E4E-B5D0-C6C808E1AA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1FDD67-1240-C345-B331-F47F8C0AF0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5943AD-D3BF-C840-9BC1-71A98AEED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9765E-4476-AB4B-977B-C629A0CED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7DD24-B2E7-504F-996E-A958A573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475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FF8BA-E31A-F743-9B0B-6AE7B558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D18DCA-AB00-1540-A6C4-E2328E599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E0D01-CBDB-E84C-8E8B-AE53DFE2E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D4A96E-9774-3749-9BBD-652221D3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ECC35-A4C4-BC49-A56F-DF152B65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5DE8B7-8A29-2C4F-B24B-56F87C2E5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8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074703-4329-4047-B261-346A97467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49306-44E4-8F42-8B0F-EA4DAA03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71628-ABF0-0B49-800F-C2C907DB3D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826AA-6008-8141-ADF1-A3AC892575CA}" type="datetimeFigureOut">
              <a:rPr lang="en-US" smtClean="0"/>
              <a:t>2/3/24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1BA61-CA97-5C46-A8D2-7C7F10141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8EB4F-CC7B-1E45-AF12-286608F03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F411-3C03-FB46-A341-13A2C8788E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7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A8CF9-0135-E94A-9710-EB74B684AD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Empirical Study of AI Patents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50C4B-5D01-7A41-8941-26F10CCA6E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Semet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Buffalo School of Law</a:t>
            </a:r>
          </a:p>
        </p:txBody>
      </p:sp>
    </p:spTree>
    <p:extLst>
      <p:ext uri="{BB962C8B-B14F-4D97-AF65-F5344CB8AC3E}">
        <p14:creationId xmlns:p14="http://schemas.microsoft.com/office/powerpoint/2010/main" val="2832862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C66AD-636F-5A48-A5D2-3486CA980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USPTO AI Database (2020)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E65B0-9A5B-F94F-BB68-88CBAE65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6314"/>
            <a:ext cx="10515600" cy="4780649"/>
          </a:xfrm>
        </p:spPr>
        <p:txBody>
          <a:bodyPr>
            <a:normAutofit fontScale="40000" lnSpcReduction="20000"/>
          </a:bodyPr>
          <a:lstStyle/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Contain </a:t>
            </a:r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one or more of several AI technology components: machine learning, natural language processing, computer vision, speech, knowledge processing, AI hardware, evolutionary computation, and planning and control)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achine learning (ML) approach that analyzed patent text and citations to identify AI in U.S. patent documents (</a:t>
            </a:r>
            <a:r>
              <a:rPr lang="en-US" sz="5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Abood</a:t>
            </a:r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50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Feltenberger</a:t>
            </a:r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2018; Toole et al. 2020)</a:t>
            </a:r>
          </a:p>
          <a:p>
            <a:pPr lvl="1"/>
            <a:r>
              <a:rPr lang="en-US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1976-2020 and pre-grant publications (</a:t>
            </a:r>
            <a:r>
              <a:rPr lang="en-US" sz="4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PGPubs</a:t>
            </a:r>
            <a:r>
              <a:rPr lang="en-US" sz="4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published through 2020 </a:t>
            </a:r>
            <a:endParaRPr lang="en-US" sz="4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model whether one of the categories based on text of patent, its claim and its citations (backward and forward)</a:t>
            </a:r>
          </a:p>
          <a:p>
            <a:pPr lvl="1"/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million patent documents between 1976-2020 (abstract and claims) and backward and forward citations (US granted patents and apps only) </a:t>
            </a:r>
            <a:endParaRPr lang="en-US" sz="4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Knowledge processing, and planning and control have lower performance statistics than others </a:t>
            </a:r>
            <a:endParaRPr lang="en-US" sz="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2018: 25% of patents are AI; mostly new entrants </a:t>
            </a: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Manual process: 4 examiners hand coding 400 documents each from selected group of about 600 documents </a:t>
            </a:r>
          </a:p>
          <a:p>
            <a:r>
              <a:rPr lang="en-US" sz="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668,808 AI patents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26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E78DC-0F5C-2C4F-8C40-E6C1FA080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PTO Database: Process 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D097E5E5-F7A9-4847-B191-9CB643BC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7360" y="351536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UI"/>
              </a:rPr>
              <a:t>Artificial Intelligence Patent Dataset (AIPD) Page 8 U.S. Patent and Trademark Office August 2021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r>
              <a:rPr kumimoji="0" lang="en-US" altLang="en-US" sz="19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       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pic>
        <p:nvPicPr>
          <p:cNvPr id="1026" name="Picture 2" descr="page9image1735001136">
            <a:extLst>
              <a:ext uri="{FF2B5EF4-FFF2-40B4-BE49-F238E27FC236}">
                <a16:creationId xmlns:a16="http://schemas.microsoft.com/office/drawing/2014/main" id="{2E8C77F8-5AA8-0C49-B444-5F659CF10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974" y="1824702"/>
            <a:ext cx="6043874" cy="36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page14image1513415280">
            <a:extLst>
              <a:ext uri="{FF2B5EF4-FFF2-40B4-BE49-F238E27FC236}">
                <a16:creationId xmlns:a16="http://schemas.microsoft.com/office/drawing/2014/main" id="{79293764-8A89-634D-AAC4-F03B5479F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880" y="1543856"/>
            <a:ext cx="4566920" cy="3620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808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CB39B-F264-5442-AF06-9EF04FF12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Trends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366D369-7292-A745-B6F6-293E520682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4643" y="1371600"/>
            <a:ext cx="75438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650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FB03-61AB-9E4E-AA7E-807A0FC0B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Patents: Overall v. Litigated Patents 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4FB6265-4A6F-B540-930E-0326FA630A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651" y="1528055"/>
            <a:ext cx="5029200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D7B44DA-0EB3-1048-BF63-533A2993B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149" y="1528055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16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87766-C650-DC46-873B-8BB11171E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 Plaintiffs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77A4CEA-55B6-F54C-9D72-85DD51265F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2036569"/>
            <a:ext cx="5029200" cy="3657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260FB3-3915-5E43-AD6B-A0C265B185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36569"/>
            <a:ext cx="50292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4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2EA2E-3EC5-2E47-9C3D-0CFD817E7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Substantive Outcomes and Procedural Postures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A3BB2-52B5-454E-AACE-8267439FD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AI patents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invalid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overall (driven by NLP, planning patents)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Especially 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subject matter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(especially planning patents) 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Obviousness higher for planning patents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Definiteness less likely for planning patents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Enablement for evolution, speech and NLP patents 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difference for anticipation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patent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infringed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(NLP, hardware) (except ML)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claim construction order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disposed of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judgment on the pleadings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less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have 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 trial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likely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appealed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(but not more likely to be affirmed or reversed)</a:t>
            </a:r>
          </a:p>
        </p:txBody>
      </p:sp>
    </p:spTree>
    <p:extLst>
      <p:ext uri="{BB962C8B-B14F-4D97-AF65-F5344CB8AC3E}">
        <p14:creationId xmlns:p14="http://schemas.microsoft.com/office/powerpoint/2010/main" val="707841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342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SegoeUI</vt:lpstr>
      <vt:lpstr>Times New Roman</vt:lpstr>
      <vt:lpstr>Office Theme</vt:lpstr>
      <vt:lpstr>An Empirical Study of AI Patents </vt:lpstr>
      <vt:lpstr>USPTO AI Database (2020)</vt:lpstr>
      <vt:lpstr>PTO Database: Process </vt:lpstr>
      <vt:lpstr>Time Trends</vt:lpstr>
      <vt:lpstr>AI Patents: Overall v. Litigated Patents  </vt:lpstr>
      <vt:lpstr>AI Plaintiffs</vt:lpstr>
      <vt:lpstr>Substantive Outcomes and Procedural Postures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Semet</dc:creator>
  <cp:lastModifiedBy>Amy Semet</cp:lastModifiedBy>
  <cp:revision>31</cp:revision>
  <dcterms:created xsi:type="dcterms:W3CDTF">2023-08-03T12:38:26Z</dcterms:created>
  <dcterms:modified xsi:type="dcterms:W3CDTF">2024-02-03T15:07:00Z</dcterms:modified>
</cp:coreProperties>
</file>