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792" r:id="rId1"/>
  </p:sldMasterIdLst>
  <p:sldIdLst>
    <p:sldId id="256" r:id="rId2"/>
    <p:sldId id="827" r:id="rId3"/>
    <p:sldId id="260" r:id="rId4"/>
    <p:sldId id="261" r:id="rId5"/>
    <p:sldId id="262" r:id="rId6"/>
    <p:sldId id="259" r:id="rId7"/>
    <p:sldId id="272" r:id="rId8"/>
    <p:sldId id="819" r:id="rId9"/>
    <p:sldId id="275" r:id="rId10"/>
    <p:sldId id="825" r:id="rId11"/>
    <p:sldId id="82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58" autoAdjust="0"/>
    <p:restoredTop sz="93960" autoAdjust="0"/>
  </p:normalViewPr>
  <p:slideViewPr>
    <p:cSldViewPr>
      <p:cViewPr varScale="1">
        <p:scale>
          <a:sx n="105" d="100"/>
          <a:sy n="105" d="100"/>
        </p:scale>
        <p:origin x="184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DE2C6A8-2271-4CA5-8A8B-73BBFF87B71D}" type="datetimeFigureOut">
              <a:rPr lang="en-US" smtClean="0"/>
              <a:t>2/7/25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0" marR="0" indent="0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Empirical Analysis of the Patent Trial and Appeal Board’s </a:t>
            </a:r>
            <a:br>
              <a:rPr lang="en-US" sz="4000" dirty="0">
                <a:effectLst/>
                <a:latin typeface="CG Times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 Decade</a:t>
            </a:r>
            <a:r>
              <a:rPr lang="en-US" sz="4000" dirty="0">
                <a:effectLst/>
              </a:rPr>
              <a:t>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Amy Semet, University of Buffalo School of Law</a:t>
            </a:r>
          </a:p>
        </p:txBody>
      </p:sp>
    </p:spTree>
    <p:extLst>
      <p:ext uri="{BB962C8B-B14F-4D97-AF65-F5344CB8AC3E}">
        <p14:creationId xmlns:p14="http://schemas.microsoft.com/office/powerpoint/2010/main" val="1672609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650E-F9A8-FB4A-87A8-E4BE8A24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Results </a:t>
            </a:r>
            <a:br>
              <a:rPr lang="en-US" dirty="0"/>
            </a:br>
            <a:r>
              <a:rPr lang="en-US" dirty="0"/>
              <a:t>Presider and All APJs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8916-E659-8F41-A4C4-8FA2BF102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to Institute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Semiconductor &amp;  Mechanical (relative to Biotechnology), Corporate Petitioner, NPE or SME Patentee, Section 102, Wordy (-)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Firm Experience, PTO Lawyer, Federal Cir </a:t>
            </a:r>
          </a:p>
          <a:p>
            <a:pPr marL="411480" lvl="1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Clerk (-), Texas, Colorado</a:t>
            </a:r>
          </a:p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Invalid (in whole or in part):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fields relative to Biotechnology, NPE or SME Patentee, Switch Presiders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Examiner, Texas</a:t>
            </a:r>
          </a:p>
        </p:txBody>
      </p:sp>
    </p:spTree>
    <p:extLst>
      <p:ext uri="{BB962C8B-B14F-4D97-AF65-F5344CB8AC3E}">
        <p14:creationId xmlns:p14="http://schemas.microsoft.com/office/powerpoint/2010/main" val="236014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AA960-BD6A-D540-85D5-F38C300B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After </a:t>
            </a:r>
            <a:r>
              <a:rPr lang="en-US" i="1" dirty="0"/>
              <a:t>Arthrex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D134-4EEC-BC4B-A6B8-9D1B50017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 perception that APJs biased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Bonuses, Recusal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 perception re: stacking panels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random assignment, rulemaking, precedential designations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Potentially diminish power of PTAB altogether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appellate body to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rehearings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more rules re: companion district court, PTAB as district court “adjunct”</a:t>
            </a:r>
          </a:p>
        </p:txBody>
      </p:sp>
    </p:spTree>
    <p:extLst>
      <p:ext uri="{BB962C8B-B14F-4D97-AF65-F5344CB8AC3E}">
        <p14:creationId xmlns:p14="http://schemas.microsoft.com/office/powerpoint/2010/main" val="427269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65933-3E91-D632-2B59-61780F95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PTAB Process </a:t>
            </a:r>
          </a:p>
        </p:txBody>
      </p:sp>
      <p:pic>
        <p:nvPicPr>
          <p:cNvPr id="4" name="Content Placeholder 3" descr="PTAB trial proceeding timeline">
            <a:extLst>
              <a:ext uri="{FF2B5EF4-FFF2-40B4-BE49-F238E27FC236}">
                <a16:creationId xmlns:a16="http://schemas.microsoft.com/office/drawing/2014/main" id="{716C32D3-D52C-EB4F-B72C-C9C7D19D9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572500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597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51C7-B8EC-934B-8A3C-11362A05E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PTAB Judge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F42FB-BB5F-4E42-8C20-6B23E3D59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Obtained from Freedom of Information Act the CVs of PTAB judges as of 2020 (900 pages, some duplicates)</a:t>
            </a:r>
          </a:p>
          <a:p>
            <a:r>
              <a:rPr lang="en-US" sz="2200" dirty="0"/>
              <a:t>Online information from </a:t>
            </a:r>
            <a:r>
              <a:rPr lang="en-US" sz="2200" dirty="0" err="1"/>
              <a:t>linkedin</a:t>
            </a:r>
            <a:r>
              <a:rPr lang="en-US" sz="2200" dirty="0"/>
              <a:t>, law firm websites on more judges</a:t>
            </a:r>
          </a:p>
          <a:p>
            <a:r>
              <a:rPr lang="en-US" sz="2200" dirty="0"/>
              <a:t>Collected information on 254 judges; eliminated judges who had no cases in IPR to have 220 judges; in other specifications, limited it to 185 who had more than 10 IPR cases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0579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BF61-91A5-9148-BB65-4C77E803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PTAB Judge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09733-E02A-A440-89C9-1680E12B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800" dirty="0"/>
              <a:t>Gender</a:t>
            </a:r>
          </a:p>
          <a:p>
            <a:r>
              <a:rPr lang="en-US" sz="4800" dirty="0"/>
              <a:t>Law firm experience (partner, counsel)</a:t>
            </a:r>
          </a:p>
          <a:p>
            <a:r>
              <a:rPr lang="en-US" sz="4800" dirty="0"/>
              <a:t>Age (college graduation year)</a:t>
            </a:r>
          </a:p>
          <a:p>
            <a:r>
              <a:rPr lang="en-US" sz="4800" dirty="0"/>
              <a:t>Patent examiner</a:t>
            </a:r>
          </a:p>
          <a:p>
            <a:r>
              <a:rPr lang="en-US" sz="4800" dirty="0"/>
              <a:t>PTAB Attorney; Solicitor’s Office</a:t>
            </a:r>
          </a:p>
          <a:p>
            <a:r>
              <a:rPr lang="en-US" sz="4800" dirty="0"/>
              <a:t>Other government/military experience</a:t>
            </a:r>
          </a:p>
          <a:p>
            <a:r>
              <a:rPr lang="en-US" sz="4800" dirty="0"/>
              <a:t>Scientific expertise</a:t>
            </a:r>
          </a:p>
          <a:p>
            <a:pPr lvl="1"/>
            <a:r>
              <a:rPr lang="en-US" sz="4800" dirty="0"/>
              <a:t>Can be complicated since some have multiple degrees or apply for positions outside area of degree</a:t>
            </a:r>
          </a:p>
          <a:p>
            <a:r>
              <a:rPr lang="en-US" sz="4800" dirty="0"/>
              <a:t>Scientific experience (in house counsel; engineer; lab)</a:t>
            </a:r>
          </a:p>
          <a:p>
            <a:r>
              <a:rPr lang="en-US" sz="4800" dirty="0"/>
              <a:t>Doctorate or masters degree</a:t>
            </a:r>
          </a:p>
          <a:p>
            <a:r>
              <a:rPr lang="en-US" sz="4800" dirty="0"/>
              <a:t>Law school</a:t>
            </a:r>
          </a:p>
          <a:p>
            <a:r>
              <a:rPr lang="en-US" sz="4800" dirty="0"/>
              <a:t>State</a:t>
            </a:r>
          </a:p>
          <a:p>
            <a:r>
              <a:rPr lang="en-US" sz="4800" dirty="0"/>
              <a:t>Potentially other data</a:t>
            </a:r>
          </a:p>
          <a:p>
            <a:pPr lvl="1"/>
            <a:r>
              <a:rPr lang="en-US" sz="4800" dirty="0"/>
              <a:t>Race/ethnicity (future; using Census analysis)</a:t>
            </a:r>
          </a:p>
          <a:p>
            <a:pPr lvl="1"/>
            <a:r>
              <a:rPr lang="en-US" sz="4800" dirty="0"/>
              <a:t>Patents</a:t>
            </a:r>
          </a:p>
          <a:p>
            <a:pPr lvl="1"/>
            <a:r>
              <a:rPr lang="en-US" sz="4800" dirty="0"/>
              <a:t>Published articles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5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47E97-E9DD-2944-A452-33CA467C1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7543800" cy="1646238"/>
          </a:xfrm>
        </p:spPr>
        <p:txBody>
          <a:bodyPr/>
          <a:lstStyle/>
          <a:p>
            <a:r>
              <a:rPr lang="en-US" dirty="0"/>
              <a:t>PTAB Case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5554-EBAA-864C-A260-843096A6A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7543800" cy="54102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/>
              <a:t>Collected 16,000+ PTAB cases from 2012-2024</a:t>
            </a:r>
          </a:p>
          <a:p>
            <a:r>
              <a:rPr lang="en-US" sz="8800" dirty="0"/>
              <a:t>Data collected</a:t>
            </a:r>
          </a:p>
          <a:p>
            <a:pPr lvl="1"/>
            <a:r>
              <a:rPr lang="en-US" sz="8800" dirty="0"/>
              <a:t>Patent</a:t>
            </a:r>
          </a:p>
          <a:p>
            <a:pPr lvl="2"/>
            <a:r>
              <a:rPr lang="en-US" sz="8800" dirty="0"/>
              <a:t>Then merge in data from </a:t>
            </a:r>
            <a:r>
              <a:rPr lang="en-US" sz="8800" dirty="0" err="1"/>
              <a:t>PatentsView</a:t>
            </a:r>
            <a:r>
              <a:rPr lang="en-US" sz="8800" dirty="0"/>
              <a:t> on patent specific characteristics like forward, backward citations, complexity analysis </a:t>
            </a:r>
          </a:p>
          <a:p>
            <a:pPr lvl="1"/>
            <a:r>
              <a:rPr lang="en-US" sz="8800" dirty="0"/>
              <a:t>Technology class</a:t>
            </a:r>
          </a:p>
          <a:p>
            <a:pPr lvl="1"/>
            <a:r>
              <a:rPr lang="en-US" sz="8800" dirty="0"/>
              <a:t>Whether or not instituted and if instituted outcome</a:t>
            </a:r>
          </a:p>
          <a:p>
            <a:pPr lvl="1"/>
            <a:r>
              <a:rPr lang="en-US" sz="8800" dirty="0"/>
              <a:t>Claims</a:t>
            </a:r>
          </a:p>
          <a:p>
            <a:pPr lvl="1"/>
            <a:r>
              <a:rPr lang="en-US" sz="8800" dirty="0"/>
              <a:t>Prior art </a:t>
            </a:r>
          </a:p>
          <a:p>
            <a:pPr lvl="1"/>
            <a:r>
              <a:rPr lang="en-US" sz="8800" dirty="0"/>
              <a:t>Judges; lead judge; whether presider judge changed; whether panel changed</a:t>
            </a:r>
          </a:p>
          <a:p>
            <a:pPr lvl="1"/>
            <a:r>
              <a:rPr lang="en-US" sz="8800" dirty="0"/>
              <a:t>Parties/patent owner (PAE/Small Entity/Corporation)</a:t>
            </a:r>
          </a:p>
          <a:p>
            <a:pPr lvl="1"/>
            <a:r>
              <a:rPr lang="en-US" sz="8800" dirty="0"/>
              <a:t>Law firms</a:t>
            </a:r>
          </a:p>
          <a:p>
            <a:pPr lvl="1"/>
            <a:r>
              <a:rPr lang="en-US" sz="8800" dirty="0"/>
              <a:t>Statutory section (102/103) petitioned, instituted, or patentable/unpatentable</a:t>
            </a:r>
          </a:p>
          <a:p>
            <a:pPr lvl="1"/>
            <a:r>
              <a:rPr lang="en-US" sz="8800" dirty="0" err="1"/>
              <a:t>Rehearings</a:t>
            </a:r>
            <a:endParaRPr lang="en-US" sz="8800" dirty="0"/>
          </a:p>
          <a:p>
            <a:pPr lvl="1"/>
            <a:r>
              <a:rPr lang="en-US" sz="8800" dirty="0"/>
              <a:t>On appeal from Iowa Compendium</a:t>
            </a:r>
          </a:p>
          <a:p>
            <a:pPr lvl="1"/>
            <a:endParaRPr lang="en-US" sz="8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3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Results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65AFC4-FB20-5535-78CA-F545CC497A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2171700"/>
            <a:ext cx="502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7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E9059-15A7-F308-D4EF-5013E996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Merits Results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24FEE7-CAC7-FF25-8F7A-DC5EB9329F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2171700"/>
            <a:ext cx="5029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2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185D8-9089-9A4D-8E9D-D92D43820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0"/>
            <a:ext cx="8042275" cy="914400"/>
          </a:xfrm>
        </p:spPr>
        <p:txBody>
          <a:bodyPr/>
          <a:lstStyle/>
          <a:p>
            <a:r>
              <a:rPr lang="en-US" dirty="0"/>
              <a:t>Key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46F04-1599-D447-B3CA-054178F2F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52578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Dependent: 1) Whether to institute; 2) whether invalid in whole or in part (presiding judge only)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Independent: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class (biotech reference category)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Patentee/Petitioner Status (Petitioner corporation and patentee SME or PAE)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Judge Demographics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Firm/Examiner-PTAB Lawyer/In House/Scientist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Degree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Technology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Minority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Patent-Specific: Wordy Claims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Composition: change in presider (7%); change in panel (20%)</a:t>
            </a:r>
          </a:p>
        </p:txBody>
      </p:sp>
    </p:spTree>
    <p:extLst>
      <p:ext uri="{BB962C8B-B14F-4D97-AF65-F5344CB8AC3E}">
        <p14:creationId xmlns:p14="http://schemas.microsoft.com/office/powerpoint/2010/main" val="200440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DB11-2A1B-AD37-09D9-071CC487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Stacking Trends?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DC22A-7AA7-5054-C743-80B97FA4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640 cases where a fourth judge is added, but most times this is because cases are joined and then when the case settles, all the judges are added to the panel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97 cases where a fourth judge added on a merits panel, 67% of which were prior to 2016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then, most cases where a fourth judge was added resulted from cases being combined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rhyme or reason on how panels are constructed; judges do not appear to hear cases with respect to their subject matter expertise</a:t>
            </a:r>
          </a:p>
        </p:txBody>
      </p:sp>
    </p:spTree>
    <p:extLst>
      <p:ext uri="{BB962C8B-B14F-4D97-AF65-F5344CB8AC3E}">
        <p14:creationId xmlns:p14="http://schemas.microsoft.com/office/powerpoint/2010/main" val="3059607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et Patcon" id="{8313F0DE-33B4-4645-A42F-1E4F7FDEAE13}" vid="{79615287-2079-E246-A1D4-8A9BD389FD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2817</TotalTime>
  <Words>579</Words>
  <Application>Microsoft Macintosh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CG Times</vt:lpstr>
      <vt:lpstr>Times New Roman</vt:lpstr>
      <vt:lpstr>Adjacency</vt:lpstr>
      <vt:lpstr>An Empirical Analysis of the Patent Trial and Appeal Board’s  First Decade </vt:lpstr>
      <vt:lpstr>PTAB Process </vt:lpstr>
      <vt:lpstr>PTAB Judge Data Collection</vt:lpstr>
      <vt:lpstr>PTAB Judge Data Collection</vt:lpstr>
      <vt:lpstr>PTAB Case Collection</vt:lpstr>
      <vt:lpstr>Overall Results </vt:lpstr>
      <vt:lpstr>Merits Results </vt:lpstr>
      <vt:lpstr>Key Variables</vt:lpstr>
      <vt:lpstr>Panel Stacking Trends?</vt:lpstr>
      <vt:lpstr>Main Results  Presider and All APJs</vt:lpstr>
      <vt:lpstr>Reforms After Arthrex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Adjudication: Agency Statutory Interpretation at the NLRB</dc:title>
  <dc:creator>Amy E. Semet</dc:creator>
  <cp:lastModifiedBy>Amy Semet</cp:lastModifiedBy>
  <cp:revision>146</cp:revision>
  <dcterms:created xsi:type="dcterms:W3CDTF">2017-02-17T20:08:29Z</dcterms:created>
  <dcterms:modified xsi:type="dcterms:W3CDTF">2025-02-07T13:23:36Z</dcterms:modified>
</cp:coreProperties>
</file>