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9" r:id="rId4"/>
    <p:sldId id="265" r:id="rId5"/>
    <p:sldId id="276" r:id="rId6"/>
    <p:sldId id="257" r:id="rId7"/>
    <p:sldId id="283" r:id="rId8"/>
    <p:sldId id="278" r:id="rId9"/>
    <p:sldId id="282" r:id="rId10"/>
    <p:sldId id="267" r:id="rId11"/>
    <p:sldId id="284" r:id="rId12"/>
    <p:sldId id="285" r:id="rId13"/>
    <p:sldId id="288" r:id="rId14"/>
    <p:sldId id="289" r:id="rId15"/>
    <p:sldId id="279" r:id="rId16"/>
    <p:sldId id="287" r:id="rId17"/>
    <p:sldId id="28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/>
    <p:restoredTop sz="94658"/>
  </p:normalViewPr>
  <p:slideViewPr>
    <p:cSldViewPr snapToGrid="0" snapToObjects="1">
      <p:cViewPr>
        <p:scale>
          <a:sx n="82" d="100"/>
          <a:sy n="82" d="100"/>
        </p:scale>
        <p:origin x="80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C22EC-A79A-40BD-93F9-EEF39767EF9E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B4B5E-4A7E-4375-84CC-C0BC11A7F803}">
      <dgm:prSet/>
      <dgm:spPr/>
      <dgm:t>
        <a:bodyPr/>
        <a:lstStyle/>
        <a:p>
          <a:r>
            <a:rPr lang="en-US" dirty="0"/>
            <a:t>Almost 14 million removal decisions in </a:t>
          </a:r>
          <a:r>
            <a:rPr lang="en-US" u="none" dirty="0"/>
            <a:t>January 20, 2001 through February 28, 2026 decided by appointed IJs</a:t>
          </a:r>
        </a:p>
      </dgm:t>
    </dgm:pt>
    <dgm:pt modelId="{83CFAB1D-BA8A-4FCE-B079-B318DEA33CCF}" type="parTrans" cxnId="{D1FB31BE-A143-4C1A-AF6B-26372F26B407}">
      <dgm:prSet/>
      <dgm:spPr/>
      <dgm:t>
        <a:bodyPr/>
        <a:lstStyle/>
        <a:p>
          <a:endParaRPr lang="en-US"/>
        </a:p>
      </dgm:t>
    </dgm:pt>
    <dgm:pt modelId="{36500AFD-2303-46F4-B7D7-347770E29CB2}" type="sibTrans" cxnId="{D1FB31BE-A143-4C1A-AF6B-26372F26B407}">
      <dgm:prSet/>
      <dgm:spPr/>
      <dgm:t>
        <a:bodyPr/>
        <a:lstStyle/>
        <a:p>
          <a:endParaRPr lang="en-US"/>
        </a:p>
      </dgm:t>
    </dgm:pt>
    <dgm:pt modelId="{FEEB04CF-3E11-4E5D-9391-D451E44E9D38}">
      <dgm:prSet/>
      <dgm:spPr/>
      <dgm:t>
        <a:bodyPr/>
        <a:lstStyle/>
        <a:p>
          <a:r>
            <a:rPr lang="en-US" dirty="0"/>
            <a:t>Individual cases only: Limited to 3.5 million individual cases</a:t>
          </a:r>
        </a:p>
      </dgm:t>
    </dgm:pt>
    <dgm:pt modelId="{B19D4977-681A-4A1C-838F-E078700726FD}" type="parTrans" cxnId="{510E6E67-D61D-4B51-B4CE-F5776801A7B7}">
      <dgm:prSet/>
      <dgm:spPr/>
      <dgm:t>
        <a:bodyPr/>
        <a:lstStyle/>
        <a:p>
          <a:endParaRPr lang="en-US"/>
        </a:p>
      </dgm:t>
    </dgm:pt>
    <dgm:pt modelId="{4D54DB3C-E020-44CB-B82A-E332ED428BB5}" type="sibTrans" cxnId="{510E6E67-D61D-4B51-B4CE-F5776801A7B7}">
      <dgm:prSet/>
      <dgm:spPr/>
      <dgm:t>
        <a:bodyPr/>
        <a:lstStyle/>
        <a:p>
          <a:endParaRPr lang="en-US"/>
        </a:p>
      </dgm:t>
    </dgm:pt>
    <dgm:pt modelId="{F91DC34F-DD0C-4682-BF2F-4908AD596AE8}">
      <dgm:prSet/>
      <dgm:spPr/>
      <dgm:t>
        <a:bodyPr/>
        <a:lstStyle/>
        <a:p>
          <a:r>
            <a:rPr lang="en-US" dirty="0"/>
            <a:t>Then limit it to first case on the merits: Limited to 2.6 million cases</a:t>
          </a:r>
        </a:p>
      </dgm:t>
    </dgm:pt>
    <dgm:pt modelId="{F8CF9AB8-8040-4552-940D-8E0BE53DC6E2}" type="parTrans" cxnId="{079F0DF2-CC24-429B-BBC9-38F5710AFD5A}">
      <dgm:prSet/>
      <dgm:spPr/>
      <dgm:t>
        <a:bodyPr/>
        <a:lstStyle/>
        <a:p>
          <a:endParaRPr lang="en-US"/>
        </a:p>
      </dgm:t>
    </dgm:pt>
    <dgm:pt modelId="{AFEA4D00-0D36-423B-B9B0-3EA544D2E840}" type="sibTrans" cxnId="{079F0DF2-CC24-429B-BBC9-38F5710AFD5A}">
      <dgm:prSet/>
      <dgm:spPr/>
      <dgm:t>
        <a:bodyPr/>
        <a:lstStyle/>
        <a:p>
          <a:endParaRPr lang="en-US"/>
        </a:p>
      </dgm:t>
    </dgm:pt>
    <dgm:pt modelId="{95799F07-10C6-485A-856B-8B0A49876510}">
      <dgm:prSet/>
      <dgm:spPr/>
      <dgm:t>
        <a:bodyPr/>
        <a:lstStyle/>
        <a:p>
          <a:r>
            <a:rPr lang="en-US"/>
            <a:t>Exclude</a:t>
          </a:r>
        </a:p>
      </dgm:t>
    </dgm:pt>
    <dgm:pt modelId="{35569F50-4029-4528-AC58-3CF28CB374AD}" type="parTrans" cxnId="{A941ED1C-178F-4AD3-A688-C1D32074293F}">
      <dgm:prSet/>
      <dgm:spPr/>
      <dgm:t>
        <a:bodyPr/>
        <a:lstStyle/>
        <a:p>
          <a:endParaRPr lang="en-US"/>
        </a:p>
      </dgm:t>
    </dgm:pt>
    <dgm:pt modelId="{698F4731-8E23-47D1-AC0F-F7D343AE35C3}" type="sibTrans" cxnId="{A941ED1C-178F-4AD3-A688-C1D32074293F}">
      <dgm:prSet/>
      <dgm:spPr/>
      <dgm:t>
        <a:bodyPr/>
        <a:lstStyle/>
        <a:p>
          <a:endParaRPr lang="en-US"/>
        </a:p>
      </dgm:t>
    </dgm:pt>
    <dgm:pt modelId="{E5AFA449-1D6B-47EF-B99D-0B508DA26BCC}">
      <dgm:prSet/>
      <dgm:spPr/>
      <dgm:t>
        <a:bodyPr/>
        <a:lstStyle/>
        <a:p>
          <a:r>
            <a:rPr lang="en-US"/>
            <a:t>Rider cases/Juvenile cases</a:t>
          </a:r>
        </a:p>
      </dgm:t>
    </dgm:pt>
    <dgm:pt modelId="{8E67FBBB-88AD-4200-B9F7-1262C3FDB410}" type="parTrans" cxnId="{A3E1A2E6-B9BE-4125-B064-7214AD6182CF}">
      <dgm:prSet/>
      <dgm:spPr/>
      <dgm:t>
        <a:bodyPr/>
        <a:lstStyle/>
        <a:p>
          <a:endParaRPr lang="en-US"/>
        </a:p>
      </dgm:t>
    </dgm:pt>
    <dgm:pt modelId="{38A177EA-0B92-4C11-A49C-B088CE4375D7}" type="sibTrans" cxnId="{A3E1A2E6-B9BE-4125-B064-7214AD6182CF}">
      <dgm:prSet/>
      <dgm:spPr/>
      <dgm:t>
        <a:bodyPr/>
        <a:lstStyle/>
        <a:p>
          <a:endParaRPr lang="en-US"/>
        </a:p>
      </dgm:t>
    </dgm:pt>
    <dgm:pt modelId="{3B1B536A-2F9A-44CC-9EE5-4E5862281D8D}">
      <dgm:prSet/>
      <dgm:spPr/>
      <dgm:t>
        <a:bodyPr/>
        <a:lstStyle/>
        <a:p>
          <a:r>
            <a:rPr lang="en-US" dirty="0"/>
            <a:t>Stipulated cases</a:t>
          </a:r>
        </a:p>
      </dgm:t>
    </dgm:pt>
    <dgm:pt modelId="{A0E00E06-9523-44B7-9126-D354FD37D462}" type="parTrans" cxnId="{0FA1B099-6DDE-4A5C-9B2F-209A1487D703}">
      <dgm:prSet/>
      <dgm:spPr/>
      <dgm:t>
        <a:bodyPr/>
        <a:lstStyle/>
        <a:p>
          <a:endParaRPr lang="en-US"/>
        </a:p>
      </dgm:t>
    </dgm:pt>
    <dgm:pt modelId="{ACA1BEF3-BC7A-45E7-AC5E-93D81639FD7C}" type="sibTrans" cxnId="{0FA1B099-6DDE-4A5C-9B2F-209A1487D703}">
      <dgm:prSet/>
      <dgm:spPr/>
      <dgm:t>
        <a:bodyPr/>
        <a:lstStyle/>
        <a:p>
          <a:endParaRPr lang="en-US"/>
        </a:p>
      </dgm:t>
    </dgm:pt>
    <dgm:pt modelId="{1C03CA85-0EFF-450E-A53B-A02D2486C716}">
      <dgm:prSet/>
      <dgm:spPr/>
      <dgm:t>
        <a:bodyPr/>
        <a:lstStyle/>
        <a:p>
          <a:r>
            <a:rPr lang="en-US" dirty="0"/>
            <a:t>Cases decided by Carter, Nixon appointees or visiting judges not appointed</a:t>
          </a:r>
        </a:p>
      </dgm:t>
    </dgm:pt>
    <dgm:pt modelId="{E4CE0B65-8065-4761-8F63-A6F1DFF3B35C}" type="parTrans" cxnId="{66408FFF-2DA2-4BB2-A717-E2D2A17A81AC}">
      <dgm:prSet/>
      <dgm:spPr/>
      <dgm:t>
        <a:bodyPr/>
        <a:lstStyle/>
        <a:p>
          <a:endParaRPr lang="en-US"/>
        </a:p>
      </dgm:t>
    </dgm:pt>
    <dgm:pt modelId="{E2F03B85-EFB5-415A-8672-3DDFDC7608ED}" type="sibTrans" cxnId="{66408FFF-2DA2-4BB2-A717-E2D2A17A81AC}">
      <dgm:prSet/>
      <dgm:spPr/>
      <dgm:t>
        <a:bodyPr/>
        <a:lstStyle/>
        <a:p>
          <a:endParaRPr lang="en-US"/>
        </a:p>
      </dgm:t>
    </dgm:pt>
    <dgm:pt modelId="{0189A3E3-BE30-4C72-959D-355C3F1C2901}">
      <dgm:prSet/>
      <dgm:spPr/>
      <dgm:t>
        <a:bodyPr/>
        <a:lstStyle/>
        <a:p>
          <a:r>
            <a:rPr lang="en-US"/>
            <a:t>IJs who heard less than 50 proceedings or decisions by those who had not yet been appointed </a:t>
          </a:r>
        </a:p>
      </dgm:t>
    </dgm:pt>
    <dgm:pt modelId="{7948B535-CCDB-45D6-B7D9-AE2777066F27}" type="parTrans" cxnId="{702893C5-0911-4847-A434-ED7AAF1F32D5}">
      <dgm:prSet/>
      <dgm:spPr/>
      <dgm:t>
        <a:bodyPr/>
        <a:lstStyle/>
        <a:p>
          <a:endParaRPr lang="en-US"/>
        </a:p>
      </dgm:t>
    </dgm:pt>
    <dgm:pt modelId="{22CEF8F0-B6B2-4414-B8BC-9FBACECCAFD4}" type="sibTrans" cxnId="{702893C5-0911-4847-A434-ED7AAF1F32D5}">
      <dgm:prSet/>
      <dgm:spPr/>
      <dgm:t>
        <a:bodyPr/>
        <a:lstStyle/>
        <a:p>
          <a:endParaRPr lang="en-US"/>
        </a:p>
      </dgm:t>
    </dgm:pt>
    <dgm:pt modelId="{A25B9BBA-DFAD-5B48-8BDF-CBC1BDBE38FB}">
      <dgm:prSet/>
      <dgm:spPr/>
      <dgm:t>
        <a:bodyPr/>
        <a:lstStyle/>
        <a:p>
          <a:r>
            <a:rPr lang="en-US" dirty="0"/>
            <a:t>In Absentia cases</a:t>
          </a:r>
        </a:p>
      </dgm:t>
    </dgm:pt>
    <dgm:pt modelId="{AC7833BD-B13E-8049-8F07-74FDB87668CE}" type="parTrans" cxnId="{9CAE4857-B2AC-BB4A-B972-D86EC0DF193F}">
      <dgm:prSet/>
      <dgm:spPr/>
    </dgm:pt>
    <dgm:pt modelId="{2213A1F3-C5C2-3844-8638-9C8D3F97EA55}" type="sibTrans" cxnId="{9CAE4857-B2AC-BB4A-B972-D86EC0DF193F}">
      <dgm:prSet/>
      <dgm:spPr/>
    </dgm:pt>
    <dgm:pt modelId="{2751AB2D-0CF6-B045-8FE7-3471387752BD}" type="pres">
      <dgm:prSet presAssocID="{27DC22EC-A79A-40BD-93F9-EEF39767EF9E}" presName="diagram" presStyleCnt="0">
        <dgm:presLayoutVars>
          <dgm:dir/>
          <dgm:resizeHandles/>
        </dgm:presLayoutVars>
      </dgm:prSet>
      <dgm:spPr/>
    </dgm:pt>
    <dgm:pt modelId="{A2688F72-11A9-6543-8BBD-68C942BBF418}" type="pres">
      <dgm:prSet presAssocID="{D4CB4B5E-4A7E-4375-84CC-C0BC11A7F803}" presName="firstNode" presStyleLbl="node1" presStyleIdx="0" presStyleCnt="2">
        <dgm:presLayoutVars>
          <dgm:bulletEnabled val="1"/>
        </dgm:presLayoutVars>
      </dgm:prSet>
      <dgm:spPr/>
    </dgm:pt>
    <dgm:pt modelId="{BF5CDB7E-F76A-D34D-BBA9-E1B26B44891A}" type="pres">
      <dgm:prSet presAssocID="{36500AFD-2303-46F4-B7D7-347770E29CB2}" presName="sibTrans" presStyleLbl="sibTrans2D1" presStyleIdx="0" presStyleCnt="1"/>
      <dgm:spPr/>
    </dgm:pt>
    <dgm:pt modelId="{BB337717-C2E7-6A4E-80A8-F6BDA1ECD8A4}" type="pres">
      <dgm:prSet presAssocID="{95799F07-10C6-485A-856B-8B0A49876510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5DC1A802-3994-2447-A7A5-A5571D633377}" type="presOf" srcId="{3B1B536A-2F9A-44CC-9EE5-4E5862281D8D}" destId="{BB337717-C2E7-6A4E-80A8-F6BDA1ECD8A4}" srcOrd="0" destOrd="2" presId="urn:microsoft.com/office/officeart/2005/8/layout/bProcess2"/>
    <dgm:cxn modelId="{A941ED1C-178F-4AD3-A688-C1D32074293F}" srcId="{27DC22EC-A79A-40BD-93F9-EEF39767EF9E}" destId="{95799F07-10C6-485A-856B-8B0A49876510}" srcOrd="1" destOrd="0" parTransId="{35569F50-4029-4528-AC58-3CF28CB374AD}" sibTransId="{698F4731-8E23-47D1-AC0F-F7D343AE35C3}"/>
    <dgm:cxn modelId="{895A9B1D-B660-7341-BC90-6345558EE38F}" type="presOf" srcId="{D4CB4B5E-4A7E-4375-84CC-C0BC11A7F803}" destId="{A2688F72-11A9-6543-8BBD-68C942BBF418}" srcOrd="0" destOrd="0" presId="urn:microsoft.com/office/officeart/2005/8/layout/bProcess2"/>
    <dgm:cxn modelId="{7F4C6926-845F-FA43-9950-B0253C40B12D}" type="presOf" srcId="{E5AFA449-1D6B-47EF-B99D-0B508DA26BCC}" destId="{BB337717-C2E7-6A4E-80A8-F6BDA1ECD8A4}" srcOrd="0" destOrd="1" presId="urn:microsoft.com/office/officeart/2005/8/layout/bProcess2"/>
    <dgm:cxn modelId="{8441432A-57E8-6747-B094-F68278CE02AA}" type="presOf" srcId="{95799F07-10C6-485A-856B-8B0A49876510}" destId="{BB337717-C2E7-6A4E-80A8-F6BDA1ECD8A4}" srcOrd="0" destOrd="0" presId="urn:microsoft.com/office/officeart/2005/8/layout/bProcess2"/>
    <dgm:cxn modelId="{FB0D9B2D-2EEF-2D45-9A1B-C399DBD6E8F5}" type="presOf" srcId="{0189A3E3-BE30-4C72-959D-355C3F1C2901}" destId="{BB337717-C2E7-6A4E-80A8-F6BDA1ECD8A4}" srcOrd="0" destOrd="5" presId="urn:microsoft.com/office/officeart/2005/8/layout/bProcess2"/>
    <dgm:cxn modelId="{2B321238-4065-E14A-8F0B-C89F51C68C6A}" type="presOf" srcId="{36500AFD-2303-46F4-B7D7-347770E29CB2}" destId="{BF5CDB7E-F76A-D34D-BBA9-E1B26B44891A}" srcOrd="0" destOrd="0" presId="urn:microsoft.com/office/officeart/2005/8/layout/bProcess2"/>
    <dgm:cxn modelId="{821C2E45-53F9-3147-9535-DEE76C9D8622}" type="presOf" srcId="{F91DC34F-DD0C-4682-BF2F-4908AD596AE8}" destId="{A2688F72-11A9-6543-8BBD-68C942BBF418}" srcOrd="0" destOrd="2" presId="urn:microsoft.com/office/officeart/2005/8/layout/bProcess2"/>
    <dgm:cxn modelId="{4A2CCF52-D453-4248-A281-BD707F4AF88A}" type="presOf" srcId="{27DC22EC-A79A-40BD-93F9-EEF39767EF9E}" destId="{2751AB2D-0CF6-B045-8FE7-3471387752BD}" srcOrd="0" destOrd="0" presId="urn:microsoft.com/office/officeart/2005/8/layout/bProcess2"/>
    <dgm:cxn modelId="{9CAE4857-B2AC-BB4A-B972-D86EC0DF193F}" srcId="{95799F07-10C6-485A-856B-8B0A49876510}" destId="{A25B9BBA-DFAD-5B48-8BDF-CBC1BDBE38FB}" srcOrd="2" destOrd="0" parTransId="{AC7833BD-B13E-8049-8F07-74FDB87668CE}" sibTransId="{2213A1F3-C5C2-3844-8638-9C8D3F97EA55}"/>
    <dgm:cxn modelId="{F314D166-C1AF-1249-9C14-A9D6AD1087D7}" type="presOf" srcId="{1C03CA85-0EFF-450E-A53B-A02D2486C716}" destId="{BB337717-C2E7-6A4E-80A8-F6BDA1ECD8A4}" srcOrd="0" destOrd="4" presId="urn:microsoft.com/office/officeart/2005/8/layout/bProcess2"/>
    <dgm:cxn modelId="{510E6E67-D61D-4B51-B4CE-F5776801A7B7}" srcId="{D4CB4B5E-4A7E-4375-84CC-C0BC11A7F803}" destId="{FEEB04CF-3E11-4E5D-9391-D451E44E9D38}" srcOrd="0" destOrd="0" parTransId="{B19D4977-681A-4A1C-838F-E078700726FD}" sibTransId="{4D54DB3C-E020-44CB-B82A-E332ED428BB5}"/>
    <dgm:cxn modelId="{E4813188-1CAA-4B44-AF09-4A29C71C1629}" type="presOf" srcId="{FEEB04CF-3E11-4E5D-9391-D451E44E9D38}" destId="{A2688F72-11A9-6543-8BBD-68C942BBF418}" srcOrd="0" destOrd="1" presId="urn:microsoft.com/office/officeart/2005/8/layout/bProcess2"/>
    <dgm:cxn modelId="{0FA1B099-6DDE-4A5C-9B2F-209A1487D703}" srcId="{95799F07-10C6-485A-856B-8B0A49876510}" destId="{3B1B536A-2F9A-44CC-9EE5-4E5862281D8D}" srcOrd="1" destOrd="0" parTransId="{A0E00E06-9523-44B7-9126-D354FD37D462}" sibTransId="{ACA1BEF3-BC7A-45E7-AC5E-93D81639FD7C}"/>
    <dgm:cxn modelId="{D1FB31BE-A143-4C1A-AF6B-26372F26B407}" srcId="{27DC22EC-A79A-40BD-93F9-EEF39767EF9E}" destId="{D4CB4B5E-4A7E-4375-84CC-C0BC11A7F803}" srcOrd="0" destOrd="0" parTransId="{83CFAB1D-BA8A-4FCE-B079-B318DEA33CCF}" sibTransId="{36500AFD-2303-46F4-B7D7-347770E29CB2}"/>
    <dgm:cxn modelId="{702893C5-0911-4847-A434-ED7AAF1F32D5}" srcId="{95799F07-10C6-485A-856B-8B0A49876510}" destId="{0189A3E3-BE30-4C72-959D-355C3F1C2901}" srcOrd="4" destOrd="0" parTransId="{7948B535-CCDB-45D6-B7D9-AE2777066F27}" sibTransId="{22CEF8F0-B6B2-4414-B8BC-9FBACECCAFD4}"/>
    <dgm:cxn modelId="{A3E1A2E6-B9BE-4125-B064-7214AD6182CF}" srcId="{95799F07-10C6-485A-856B-8B0A49876510}" destId="{E5AFA449-1D6B-47EF-B99D-0B508DA26BCC}" srcOrd="0" destOrd="0" parTransId="{8E67FBBB-88AD-4200-B9F7-1262C3FDB410}" sibTransId="{38A177EA-0B92-4C11-A49C-B088CE4375D7}"/>
    <dgm:cxn modelId="{079F0DF2-CC24-429B-BBC9-38F5710AFD5A}" srcId="{D4CB4B5E-4A7E-4375-84CC-C0BC11A7F803}" destId="{F91DC34F-DD0C-4682-BF2F-4908AD596AE8}" srcOrd="1" destOrd="0" parTransId="{F8CF9AB8-8040-4552-940D-8E0BE53DC6E2}" sibTransId="{AFEA4D00-0D36-423B-B9B0-3EA544D2E840}"/>
    <dgm:cxn modelId="{D1A3F0F2-8E4E-0243-9B7A-3DE5563CDC1F}" type="presOf" srcId="{A25B9BBA-DFAD-5B48-8BDF-CBC1BDBE38FB}" destId="{BB337717-C2E7-6A4E-80A8-F6BDA1ECD8A4}" srcOrd="0" destOrd="3" presId="urn:microsoft.com/office/officeart/2005/8/layout/bProcess2"/>
    <dgm:cxn modelId="{66408FFF-2DA2-4BB2-A717-E2D2A17A81AC}" srcId="{95799F07-10C6-485A-856B-8B0A49876510}" destId="{1C03CA85-0EFF-450E-A53B-A02D2486C716}" srcOrd="3" destOrd="0" parTransId="{E4CE0B65-8065-4761-8F63-A6F1DFF3B35C}" sibTransId="{E2F03B85-EFB5-415A-8672-3DDFDC7608ED}"/>
    <dgm:cxn modelId="{59A5331F-31C7-CC4E-857B-BC9CFEB416EF}" type="presParOf" srcId="{2751AB2D-0CF6-B045-8FE7-3471387752BD}" destId="{A2688F72-11A9-6543-8BBD-68C942BBF418}" srcOrd="0" destOrd="0" presId="urn:microsoft.com/office/officeart/2005/8/layout/bProcess2"/>
    <dgm:cxn modelId="{A0856518-064C-FE49-A6A1-EFB7D8A5D041}" type="presParOf" srcId="{2751AB2D-0CF6-B045-8FE7-3471387752BD}" destId="{BF5CDB7E-F76A-D34D-BBA9-E1B26B44891A}" srcOrd="1" destOrd="0" presId="urn:microsoft.com/office/officeart/2005/8/layout/bProcess2"/>
    <dgm:cxn modelId="{D4EB88C5-8FC0-E24B-9A54-3D3814E5F341}" type="presParOf" srcId="{2751AB2D-0CF6-B045-8FE7-3471387752BD}" destId="{BB337717-C2E7-6A4E-80A8-F6BDA1ECD8A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8F72-11A9-6543-8BBD-68C942BBF418}">
      <dsp:nvSpPr>
        <dsp:cNvPr id="0" name=""/>
        <dsp:cNvSpPr/>
      </dsp:nvSpPr>
      <dsp:spPr>
        <a:xfrm>
          <a:off x="1283" y="73665"/>
          <a:ext cx="4205213" cy="4205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Almost 14 million removal decisions in </a:t>
          </a:r>
          <a:r>
            <a:rPr lang="en-US" sz="2100" u="none" kern="1200" dirty="0"/>
            <a:t>January 20, 2001 through February 28, 2026 decided by appointed IJs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Individual cases only: Limited to 3.5 million individual cases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Then limit it to first case on the merits: Limited to 2.6 million cases</a:t>
          </a:r>
        </a:p>
      </dsp:txBody>
      <dsp:txXfrm>
        <a:off x="617122" y="689504"/>
        <a:ext cx="2973535" cy="2973535"/>
      </dsp:txXfrm>
    </dsp:sp>
    <dsp:sp modelId="{BF5CDB7E-F76A-D34D-BBA9-E1B26B44891A}">
      <dsp:nvSpPr>
        <dsp:cNvPr id="0" name=""/>
        <dsp:cNvSpPr/>
      </dsp:nvSpPr>
      <dsp:spPr>
        <a:xfrm rot="5400000">
          <a:off x="4553426" y="1619081"/>
          <a:ext cx="1471824" cy="111438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37717-C2E7-6A4E-80A8-F6BDA1ECD8A4}">
      <dsp:nvSpPr>
        <dsp:cNvPr id="0" name=""/>
        <dsp:cNvSpPr/>
      </dsp:nvSpPr>
      <dsp:spPr>
        <a:xfrm>
          <a:off x="6309103" y="73665"/>
          <a:ext cx="4205213" cy="4205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Exclude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Rider cases/Juvenile cases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Stipulated cases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Absentia cases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Cases decided by Carter, Nixon appointees or visiting judges not appointed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IJs who heard less than 50 proceedings or decisions by those who had not yet been appointed </a:t>
          </a:r>
        </a:p>
      </dsp:txBody>
      <dsp:txXfrm>
        <a:off x="6924942" y="689504"/>
        <a:ext cx="2973535" cy="297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4AA0-469F-6646-8A2E-C3B74F8B4FF0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3C03-7643-8F4F-B8A8-74B0EB58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A16B-02ED-7B49-9034-B580D5409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731A2-48E4-F64F-AB0B-9310C3BF1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68160-D09A-9648-82C8-F10D7A51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7BE9-8D1E-FB40-8817-9678957C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CC868-A80B-7043-A3AB-CCD88115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EFFE-5A7A-5442-93C2-2625BE1A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9F11B-631E-EA47-A486-7ED31CBB5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693B-01AE-AF41-8A46-8A0D1EEB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89E67-EAD4-1F4C-9927-F6B17496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73EE7-A4D6-1E44-93E2-145304F2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03D95-1CDA-D44E-B4AD-1113479CB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CDB01-B81B-E44A-BBFE-07F7AD330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AEDC-67EF-C44B-A419-109760E8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6EC10-710D-A04A-A662-FFB30479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CCC71-6C7C-0846-954A-83B86986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6859-C1DB-5246-8E6A-4527297F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F747-A114-0B45-92F3-DA6B176D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700E0-1C00-CC4F-9831-32ECEB22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FCD23-C937-7C47-BB7C-B1D09CA2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8730-498C-E046-96E6-F42BB543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F40D-EB46-AA4C-9995-EDACA5B7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38661-7FA1-2A47-B85A-DA4ED709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6123-DA83-584F-BB82-109201E5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6DE6-E492-D147-959E-C7547A4C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5818-A908-0345-BAE4-FB819509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12B4-B6C4-4C44-BD51-2126F8BD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560BC-456F-BF41-BC24-3421EB7E2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157F5-0882-B547-9C8C-7CE7F5E31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B6467-BDDC-7F43-8252-4A8C884C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D305B-2CD6-D446-8B85-DD2EB0C8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291A6-F552-E44F-BC82-225B6D91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93EA-5C6B-0444-B733-DF2F3891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78D68-52ED-EB44-8562-53ADF69C1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647B3-48C5-3D4D-BD63-1AE6FC56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EADFF-E14E-814F-B8C5-AE3A070BE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364F8-11BA-7B42-93FB-023FECE30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E4FC6-7356-D647-91F2-34A52168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165E6-23A9-ED4A-A8BE-A605F94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5AB3C-8D43-AB4C-B143-085C734A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7C5B-E5B5-C543-89C5-C97F6EF3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AF5EE-0736-844A-BCFA-E93B6CF2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AF91C-4632-6144-B8C8-30A258E4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B4502-B867-5B42-8DCD-E4AD2621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4BB1-8AC2-334D-859E-B4EDE885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86DE4-AB7E-804E-96D2-8074162D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59CB1-935E-4F42-BE38-4E39E3B1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F584-D9FC-3D4C-B969-975E4258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0005-0919-B84A-B7D1-798ACE95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3BF14-4885-E94F-AC47-65F7F9A75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1BCB8-6598-A645-9B1D-3BB6AB92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EBB8E-19C1-E84D-A539-CC972B6F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795D6-DDB4-F045-88CA-EB3CA3D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C42D-ECD5-234E-B9A5-0A37B0DC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A47C-13AE-3B4D-AD36-48012B866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A6437-A677-1B47-9CCC-2340CC1F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89B2A-54C7-CA4F-ADAF-778BB461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05C1C-C8C4-AE40-B7EF-01B048E8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33A94-A0A2-3A41-917D-962F4358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4EFE3-419B-8647-A9B4-22A39463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FF5D-2791-944D-B40A-2749F7A4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CFBC-1A7D-8040-B4DD-18F0CCEE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45FD-4BE4-4F41-A024-68A585AC965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7B69-0DB0-1145-B5C8-69EBBF0F4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ED65-D8A5-334A-BD62-049B1454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5CFA-B1C2-5544-8BD8-C8AB06E1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9D94-8719-2540-AA5E-44312E14A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Influence on Deportations: Immigration Court Decisions Across Recent Presidencies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E3235-9A92-E54B-9BC5-E8AB9B5C9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of Law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Buffalo School of Law</a:t>
            </a:r>
          </a:p>
        </p:txBody>
      </p:sp>
    </p:spTree>
    <p:extLst>
      <p:ext uri="{BB962C8B-B14F-4D97-AF65-F5344CB8AC3E}">
        <p14:creationId xmlns:p14="http://schemas.microsoft.com/office/powerpoint/2010/main" val="15986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5E799-B45E-0746-BF92-F2D4E69D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D06A-F2C3-2444-B0B3-6A038C20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66114"/>
            <a:ext cx="782125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Pr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(Removal= 1) =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Λ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(α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0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 + β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1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Appointee/Administration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1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+β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2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Case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1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+ β</a:t>
            </a:r>
            <a:r>
              <a:rPr lang="en-US" sz="2000" b="1" baseline="-25000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3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Immigration Judge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1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 +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Removal:</a:t>
            </a:r>
            <a:r>
              <a:rPr lang="en-US" sz="2000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 1st Decision in Individual Case, counting Removal=1 if Remove or Voluntary Departure; Removal=0 if Relief, Terminated or Dismissed. Alternatives: Last Case instead of First Case; also Removal=0 if Administrative Closure </a:t>
            </a:r>
            <a:endParaRPr lang="en-US" sz="2000" b="1" dirty="0">
              <a:latin typeface="Times New Roman" panose="02020603050405020304" pitchFamily="18" charset="0"/>
              <a:ea typeface="Yu Gothic Light" panose="020B0300000000000000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Case</a:t>
            </a:r>
            <a:r>
              <a:rPr lang="en-US" sz="2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: Represented by Lawyer, Nationality, English-speaking, Asylum, Complexity, Ever in Custody, Whether Hearing in Detention Facility, Video, Criminal, Priority Case Flag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IJ</a:t>
            </a:r>
            <a:r>
              <a:rPr lang="en-US" sz="2000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: Gender, Govt, Tenure, Military, Immigration Experience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Other</a:t>
            </a:r>
            <a:r>
              <a:rPr lang="en-US" sz="2000" dirty="0">
                <a:effectLst/>
                <a:latin typeface="Times New Roman" panose="02020603050405020304" pitchFamily="18" charset="0"/>
                <a:ea typeface="Yu Gothic Light" panose="020B0300000000000000" pitchFamily="34" charset="-128"/>
              </a:rPr>
              <a:t>: Judge, Court-Month </a:t>
            </a:r>
            <a:endParaRPr lang="en-US" sz="2000" dirty="0">
              <a:latin typeface="Times New Roman" panose="02020603050405020304" pitchFamily="18" charset="0"/>
              <a:ea typeface="Yu Gothic Light" panose="020B0300000000000000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Missing or Incomplete Data</a:t>
            </a:r>
            <a:r>
              <a:rPr lang="en-US" sz="2000" dirty="0">
                <a:latin typeface="Times New Roman" panose="02020603050405020304" pitchFamily="18" charset="0"/>
                <a:ea typeface="Yu Gothic Light" panose="020B0300000000000000" pitchFamily="34" charset="-128"/>
              </a:rPr>
              <a:t>: Family Ties, Job, Length of U.S. residence, Fixed U.S. address, Prior attempts to flee, Manner of entry, Complete Criminal History, Caselaw differences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08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0F726-B81E-8E0A-3153-A27712FC7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7E698670-C27A-4601-E0E0-20EEA77B7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F092-12B1-9DE4-D4BB-DEBB3389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Rate by Appointee with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Era+Controls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37B962F-CD18-54C3-F2AE-CCD21A02C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364" y="1484662"/>
            <a:ext cx="7459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BA1A7-2446-66CD-8A20-B3F4E541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FF04C7D3-EE64-750D-9241-5C66B6378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8D1F5-8368-E953-F90A-46A9708D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Rate by Era</a:t>
            </a:r>
            <a:r>
              <a:rPr lang="en-US" sz="3200" dirty="0">
                <a:solidFill>
                  <a:srgbClr val="FFFFFF"/>
                </a:solidFill>
              </a:rPr>
              <a:t> with Appointee +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Controls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9B8B47-F57E-5215-336B-D8E39438D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407" y="1700213"/>
            <a:ext cx="7459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AFF3A-A796-189A-B07A-C0E57E6E3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1A3FB661-0C43-0086-0C07-5EA4B7E43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6DDD1-1527-E9B9-D50C-904C717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2840182" cy="18256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Predicted Probabilities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A49BA0-6D39-4CA5-2E73-4FC14669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539B8-4B16-EEC9-D825-FD259CF5E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34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2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248A60-2FE5-0F0E-81D0-8DD70085C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21872030-0D9B-12A3-4E32-530167C4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E0D99-9995-8878-7D34-58456201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2840182" cy="18256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Variables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7556B-F031-7442-0B2E-ED78FB791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EEEE2-B672-0B0A-D331-B62A243F90F1}"/>
              </a:ext>
            </a:extLst>
          </p:cNvPr>
          <p:cNvSpPr txBox="1"/>
          <p:nvPr/>
        </p:nvSpPr>
        <p:spPr>
          <a:xfrm>
            <a:off x="3049292" y="324820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102EA-D230-E34D-9B34-CB017420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342574"/>
            <a:ext cx="10287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64A1B-57ED-4ACE-74B0-2518E44D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2D07987D-1F72-112E-F94D-2E5ACF51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6663B-29A9-32F2-A51F-C488AD5F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 Study: Trump I  Transition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260B71-34B1-316D-D6FE-E7A7DCEE7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999" y="1371600"/>
            <a:ext cx="1018902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156828-12BB-F14F-8B45-EA4C15AD4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FA9056E7-560B-D91D-146A-B9C9BF85B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8F92E-459D-24EB-8B18-2B7B90A4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 Study: Biden Transition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5B52E5-7F83-C435-2386-82E2CA36A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925" y="900907"/>
            <a:ext cx="7543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425D6-3791-1C9E-E5AD-CB42BE31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1CA6BEE1-29B3-CD3F-4E3E-062C2F6B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94C45-A518-351E-7073-3BBF0494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 Study: </a:t>
            </a:r>
            <a:r>
              <a:rPr lang="en-US" sz="3200" dirty="0">
                <a:solidFill>
                  <a:srgbClr val="FFFFFF"/>
                </a:solidFill>
              </a:rPr>
              <a:t>Trump II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Transition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81065-06B3-61AF-AA72-D648DEE1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775" y="1100932"/>
            <a:ext cx="7543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B258-2E16-8243-818E-E11AD68A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233066-869E-F8F4-96AC-9E2D74859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2441" y="2250437"/>
            <a:ext cx="10957301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Immigration adjudication appears strongly responsive to presidential administrations, suggesting that institutional and executive-branch environments meaningfully shape legal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attenuation of appointment-cohort effects after introducing judge and court-time fixed effects implies that system-wide administrative conditions may matter more than stable ideological differences among judges.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immigration judges operate within the executive branch, the findings raise concerns about the degree of adjudicative independence and the consistency of outcomes across administrations.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results suggest that similarly situated noncitizens may experience materially different adjudicative environments depending on presidential administration, with important implications for fairness, uniformity, and legitimacy in immigration courts.</a:t>
            </a:r>
          </a:p>
        </p:txBody>
      </p:sp>
    </p:spTree>
    <p:extLst>
      <p:ext uri="{BB962C8B-B14F-4D97-AF65-F5344CB8AC3E}">
        <p14:creationId xmlns:p14="http://schemas.microsoft.com/office/powerpoint/2010/main" val="226787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18image3652938176">
            <a:extLst>
              <a:ext uri="{FF2B5EF4-FFF2-40B4-BE49-F238E27FC236}">
                <a16:creationId xmlns:a16="http://schemas.microsoft.com/office/drawing/2014/main" id="{D9AAF255-2F3D-B441-B9B6-3D1061173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20" y="328713"/>
            <a:ext cx="9144000" cy="620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A flowchart titled immigration-court procedures displays 8 steps. Step 1: The department of homeland security (DHS) issues notice to appear before an immigration judge. Step 2: master calendar hearing. Step 3: individual merits hearing. Step 4: immigration judge decision. Step 5: removal order, relief, voluntary departure, administrative closure, termination or dismissal of proceedings, and withdraw application for admission. Step 6: judge decision is final or DHS, respondent, or both appeal to the board of immigration appeals (BIA). Step 7: BIA decision. Step 8: BIA decision is final or attorney general reviews BIA decision, or the respondent appeals to the relevant U.S. circuit court appeals. ">
            <a:extLst>
              <a:ext uri="{FF2B5EF4-FFF2-40B4-BE49-F238E27FC236}">
                <a16:creationId xmlns:a16="http://schemas.microsoft.com/office/drawing/2014/main" id="{42CB40F0-9559-C84D-8D77-1D51A96A6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3056" y="939233"/>
            <a:ext cx="1097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4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7C183-B25D-A743-857E-CCF61176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latin typeface="Times New Roman" panose="02020603050405020304" pitchFamily="18" charset="0"/>
                <a:cs typeface="Times New Roman" panose="02020603050405020304" pitchFamily="18" charset="0"/>
              </a:rPr>
              <a:t>EOIR Database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526619-CDAB-70E0-B578-ED321216D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90242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6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B7429-5D54-0317-9AB9-6072B9EB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Outcomes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3B5E3C-628E-DE66-9D5A-81D4D524F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225" y="1075214"/>
            <a:ext cx="7543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6BA74-9F13-A148-AAB2-532D55C0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Hypotheses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83ED57-D3E1-5847-4A89-6971BC56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1: Persistent Ideological Effects: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 judges appointed by Republican presidents—particularly Trump-appointed judges—will exhibit systematically higher removal rates than judges appointed by Democratic presidents, even after controlling for case characteristics and institutional factors.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2: Administrative Responsiveness: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rates will shift significantly across presidential administrations for all judges, reflecting changes in enforcement priorities, institutional signaling, administrative policy, and broader executive-branch environments.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3: Conditional Cohort Responsiveness: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all judges may respond to changing administrations, appointing-president cohorts will differ in the magnitude of their responsiveness. In particular, Trump-appointed judges may react differently during the Biden and Trump II eras relative to other appointment cohorts.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0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60346-B0D2-CEF0-36BB-E46113FE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017DFCE-9ECD-D4F5-884D-61FC733F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43CAC2-53C2-FF26-627B-D16F1963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B6329B-D096-8E54-60E5-3A495BC08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2121F-1A08-3860-45B2-34F5B43F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ED3E9-50F7-ED8C-6E0E-507EBE84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Rates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99BDD6-B4FC-2CDB-9301-FCF070F6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FEACF0-A465-7A86-7D4D-902DFCA6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50923"/>
            <a:ext cx="11479774" cy="46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19C94-6925-4DC5-3663-5F46C558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4C0B6B-F638-2AF9-996F-F6978142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62EB4-3A38-76F9-36E5-A1B06C94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CA80B-CDD0-EE25-85E7-8A464E77C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6D9052-62B5-CB3C-6377-1663AC8E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2FC67-272A-F8A2-EC2B-86DBFF89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Rates: Active Judges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32421-291B-80FD-48E2-2B968AB7D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8" y="1778248"/>
            <a:ext cx="9144000" cy="5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BA8E0-1ED8-6B10-2185-43DD58B63E3C}"/>
              </a:ext>
            </a:extLst>
          </p:cNvPr>
          <p:cNvSpPr txBox="1"/>
          <p:nvPr/>
        </p:nvSpPr>
        <p:spPr>
          <a:xfrm>
            <a:off x="4064428" y="403091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595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0779-C705-D79E-E7EC-20963915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E70-BF98-C3FF-3BC1-6755F994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Rate by Appointee and Era+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Controls+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Fixed Effect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40F914-8F62-6EB9-BD3B-7A936037C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2C41D-23B9-6DBC-F3C8-3AAE0859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715" y="1258094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559</Words>
  <Application>Microsoft Macintosh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Times New Roman</vt:lpstr>
      <vt:lpstr>Office Theme</vt:lpstr>
      <vt:lpstr>Executive Influence on Deportations: Immigration Court Decisions Across Recent Presidencies</vt:lpstr>
      <vt:lpstr>PowerPoint Presentation</vt:lpstr>
      <vt:lpstr>PowerPoint Presentation</vt:lpstr>
      <vt:lpstr>EOIR Database</vt:lpstr>
      <vt:lpstr>Removal Outcomes</vt:lpstr>
      <vt:lpstr>Hypotheses </vt:lpstr>
      <vt:lpstr>Removal Rates</vt:lpstr>
      <vt:lpstr>Removal Rates: Active Judges</vt:lpstr>
      <vt:lpstr>Removal Rate by Appointee and Era+ Controls+ Fixed Effect</vt:lpstr>
      <vt:lpstr>Regression Analysis </vt:lpstr>
      <vt:lpstr>Removal Rate by Appointee with Era+Controls</vt:lpstr>
      <vt:lpstr>Removal Rate by Era with Appointee +Controls</vt:lpstr>
      <vt:lpstr>Predicted Probabilities</vt:lpstr>
      <vt:lpstr>Other Variables </vt:lpstr>
      <vt:lpstr>Event Study: Trump I  Transition</vt:lpstr>
      <vt:lpstr>Event Study: Biden Transition</vt:lpstr>
      <vt:lpstr>Event Study: Trump II Transition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Ideology and Immigrant Detention</dc:title>
  <dc:creator>Amy E. Semet</dc:creator>
  <cp:lastModifiedBy>Amy Semet</cp:lastModifiedBy>
  <cp:revision>96</cp:revision>
  <dcterms:created xsi:type="dcterms:W3CDTF">2020-02-10T19:37:08Z</dcterms:created>
  <dcterms:modified xsi:type="dcterms:W3CDTF">2026-05-15T18:51:49Z</dcterms:modified>
</cp:coreProperties>
</file>