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charts/chart3.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notesSlides/notesSlide13.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4.xml" ContentType="application/vnd.openxmlformats-officedocument.presentationml.notesSlide+xml"/>
  <Override PartName="/ppt/charts/chart7.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77" r:id="rId8"/>
    <p:sldId id="263" r:id="rId9"/>
    <p:sldId id="264" r:id="rId10"/>
    <p:sldId id="273" r:id="rId11"/>
    <p:sldId id="278" r:id="rId12"/>
    <p:sldId id="267" r:id="rId13"/>
    <p:sldId id="269" r:id="rId14"/>
    <p:sldId id="270" r:id="rId15"/>
    <p:sldId id="271" r:id="rId16"/>
    <p:sldId id="272" r:id="rId17"/>
    <p:sldId id="275" r:id="rId18"/>
    <p:sldId id="276"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4" d="100"/>
          <a:sy n="124" d="100"/>
        </p:scale>
        <p:origin x="2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doughnutChart>
        <c:varyColors val="1"/>
        <c:ser>
          <c:idx val="0"/>
          <c:order val="0"/>
          <c:tx>
            <c:strRef>
              <c:f>Sheet1!$B$1</c:f>
              <c:strCache>
                <c:ptCount val="1"/>
                <c:pt idx="0">
                  <c:v>Outcome</c:v>
                </c:pt>
              </c:strCache>
            </c:strRef>
          </c:tx>
          <c:spPr>
            <a:solidFill>
              <a:schemeClr val="accent1"/>
            </a:solidFill>
            <a:ln w="9525" cap="flat">
              <a:solidFill>
                <a:srgbClr val="F9F9F9"/>
              </a:solidFill>
              <a:prstDash val="solid"/>
              <a:round/>
            </a:ln>
            <a:effectLst/>
          </c:spPr>
          <c:dPt>
            <c:idx val="0"/>
            <c:bubble3D val="0"/>
            <c:spPr>
              <a:solidFill>
                <a:srgbClr val="1E2761"/>
              </a:solidFill>
              <a:effectLst/>
            </c:spPr>
            <c:extLst>
              <c:ext xmlns:c16="http://schemas.microsoft.com/office/drawing/2014/chart" uri="{C3380CC4-5D6E-409C-BE32-E72D297353CC}">
                <c16:uniqueId val="{00000001-D0E2-C548-917A-D1DF5B04C7EA}"/>
              </c:ext>
            </c:extLst>
          </c:dPt>
          <c:dPt>
            <c:idx val="1"/>
            <c:bubble3D val="0"/>
            <c:spPr>
              <a:solidFill>
                <a:srgbClr val="B3202C"/>
              </a:solidFill>
              <a:effectLst/>
            </c:spPr>
            <c:extLst>
              <c:ext xmlns:c16="http://schemas.microsoft.com/office/drawing/2014/chart" uri="{C3380CC4-5D6E-409C-BE32-E72D297353CC}">
                <c16:uniqueId val="{00000003-D0E2-C548-917A-D1DF5B04C7EA}"/>
              </c:ext>
            </c:extLst>
          </c:dPt>
          <c:cat>
            <c:strRef>
              <c:f>Sheet1!$A$2:$A$3</c:f>
              <c:strCache>
                <c:ptCount val="2"/>
                <c:pt idx="0">
                  <c:v>Granted (852)</c:v>
                </c:pt>
                <c:pt idx="1">
                  <c:v>Denied (78)</c:v>
                </c:pt>
              </c:strCache>
            </c:strRef>
          </c:cat>
          <c:val>
            <c:numRef>
              <c:f>Sheet1!$B$2:$B$3</c:f>
              <c:numCache>
                <c:formatCode>General</c:formatCode>
                <c:ptCount val="2"/>
                <c:pt idx="0">
                  <c:v>852</c:v>
                </c:pt>
                <c:pt idx="1">
                  <c:v>78</c:v>
                </c:pt>
              </c:numCache>
            </c:numRef>
          </c:val>
          <c:extLst>
            <c:ext xmlns:c16="http://schemas.microsoft.com/office/drawing/2014/chart" uri="{C3380CC4-5D6E-409C-BE32-E72D297353CC}">
              <c16:uniqueId val="{00000004-D0E2-C548-917A-D1DF5B04C7EA}"/>
            </c:ext>
          </c:extLst>
        </c:ser>
        <c:dLbls>
          <c:showLegendKey val="0"/>
          <c:showVal val="0"/>
          <c:showCatName val="0"/>
          <c:showSerName val="0"/>
          <c:showPercent val="0"/>
          <c:showBubbleSize val="0"/>
          <c:showLeaderLines val="0"/>
        </c:dLbls>
        <c:firstSliceAng val="0"/>
        <c:holeSize val="62"/>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Share of denials</c:v>
                </c:pt>
              </c:strCache>
            </c:strRef>
          </c:tx>
          <c:spPr>
            <a:solidFill>
              <a:srgbClr val="B3202C"/>
            </a:solidFill>
            <a:effectLst/>
          </c:spPr>
          <c:invertIfNegative val="0"/>
          <c:dPt>
            <c:idx val="0"/>
            <c:invertIfNegative val="0"/>
            <c:bubble3D val="0"/>
            <c:extLst>
              <c:ext xmlns:c16="http://schemas.microsoft.com/office/drawing/2014/chart" uri="{C3380CC4-5D6E-409C-BE32-E72D297353CC}">
                <c16:uniqueId val="{00000001-FA6A-894D-AAD4-33A4DFC17D97}"/>
              </c:ext>
            </c:extLst>
          </c:dPt>
          <c:dPt>
            <c:idx val="1"/>
            <c:invertIfNegative val="0"/>
            <c:bubble3D val="0"/>
            <c:extLst>
              <c:ext xmlns:c16="http://schemas.microsoft.com/office/drawing/2014/chart" uri="{C3380CC4-5D6E-409C-BE32-E72D297353CC}">
                <c16:uniqueId val="{00000003-FA6A-894D-AAD4-33A4DFC17D97}"/>
              </c:ext>
            </c:extLst>
          </c:dPt>
          <c:dPt>
            <c:idx val="2"/>
            <c:invertIfNegative val="0"/>
            <c:bubble3D val="0"/>
            <c:spPr>
              <a:solidFill>
                <a:srgbClr val="8FAEE0"/>
              </a:solidFill>
              <a:effectLst/>
            </c:spPr>
            <c:extLst>
              <c:ext xmlns:c16="http://schemas.microsoft.com/office/drawing/2014/chart" uri="{C3380CC4-5D6E-409C-BE32-E72D297353CC}">
                <c16:uniqueId val="{00000005-FA6A-894D-AAD4-33A4DFC17D97}"/>
              </c:ext>
            </c:extLst>
          </c:dPt>
          <c:dPt>
            <c:idx val="3"/>
            <c:invertIfNegative val="0"/>
            <c:bubble3D val="0"/>
            <c:spPr>
              <a:solidFill>
                <a:srgbClr val="8FAEE0"/>
              </a:solidFill>
              <a:effectLst/>
            </c:spPr>
            <c:extLst>
              <c:ext xmlns:c16="http://schemas.microsoft.com/office/drawing/2014/chart" uri="{C3380CC4-5D6E-409C-BE32-E72D297353CC}">
                <c16:uniqueId val="{00000007-FA6A-894D-AAD4-33A4DFC17D97}"/>
              </c:ext>
            </c:extLst>
          </c:dPt>
          <c:dLbls>
            <c:numFmt formatCode="0&quot;%&quot;;;&quot;≈0%&quot;" sourceLinked="0"/>
            <c:spPr>
              <a:noFill/>
              <a:ln>
                <a:noFill/>
              </a:ln>
              <a:effectLst/>
            </c:spPr>
            <c:txPr>
              <a:bodyPr/>
              <a:lstStyle/>
              <a:p>
                <a:pPr>
                  <a:defRPr sz="1150" b="1" i="0" u="none" strike="noStrike">
                    <a:solidFill>
                      <a:srgbClr val="5A6484"/>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Computer &amp; software</c:v>
                </c:pt>
                <c:pt idx="1">
                  <c:v>Technology &amp; telecom</c:v>
                </c:pt>
                <c:pt idx="2">
                  <c:v>Biotechnology</c:v>
                </c:pt>
                <c:pt idx="3">
                  <c:v>Pharmaceuticals</c:v>
                </c:pt>
              </c:strCache>
            </c:strRef>
          </c:cat>
          <c:val>
            <c:numRef>
              <c:f>Sheet1!$B$2:$B$5</c:f>
              <c:numCache>
                <c:formatCode>General</c:formatCode>
                <c:ptCount val="4"/>
                <c:pt idx="0">
                  <c:v>31</c:v>
                </c:pt>
                <c:pt idx="1">
                  <c:v>15</c:v>
                </c:pt>
                <c:pt idx="2">
                  <c:v>4</c:v>
                </c:pt>
                <c:pt idx="3">
                  <c:v>0</c:v>
                </c:pt>
              </c:numCache>
            </c:numRef>
          </c:val>
          <c:extLst>
            <c:ext xmlns:c16="http://schemas.microsoft.com/office/drawing/2014/chart" uri="{C3380CC4-5D6E-409C-BE32-E72D297353CC}">
              <c16:uniqueId val="{00000008-FA6A-894D-AAD4-33A4DFC17D97}"/>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250" b="0" i="0" u="none" strike="noStrike">
                <a:solidFill>
                  <a:srgbClr val="5A6484"/>
                </a:solidFill>
                <a:latin typeface="Calibri"/>
              </a:defRPr>
            </a:pPr>
            <a:endParaRPr lang="en-US"/>
          </a:p>
        </c:txPr>
        <c:crossAx val="2094734552"/>
        <c:crosses val="autoZero"/>
        <c:auto val="1"/>
        <c:lblAlgn val="ctr"/>
        <c:lblOffset val="100"/>
        <c:noMultiLvlLbl val="1"/>
      </c:catAx>
      <c:valAx>
        <c:axId val="2094734552"/>
        <c:scaling>
          <c:orientation val="minMax"/>
          <c:max val="40"/>
          <c:min val="0"/>
        </c:scaling>
        <c:delete val="0"/>
        <c:axPos val="b"/>
        <c:majorGridlines>
          <c:spPr>
            <a:ln w="12700" cap="flat">
              <a:solidFill>
                <a:srgbClr val="E2E7F2"/>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050" b="0" i="0" u="none" strike="noStrike">
                <a:solidFill>
                  <a:srgbClr val="5A6484"/>
                </a:solidFill>
                <a:latin typeface="Calibri"/>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PTAB institution rate</c:v>
                </c:pt>
              </c:strCache>
            </c:strRef>
          </c:tx>
          <c:spPr>
            <a:solidFill>
              <a:srgbClr val="8FAEE0"/>
            </a:solidFill>
            <a:effectLst/>
          </c:spPr>
          <c:invertIfNegative val="0"/>
          <c:dPt>
            <c:idx val="0"/>
            <c:invertIfNegative val="0"/>
            <c:bubble3D val="0"/>
            <c:extLst>
              <c:ext xmlns:c16="http://schemas.microsoft.com/office/drawing/2014/chart" uri="{C3380CC4-5D6E-409C-BE32-E72D297353CC}">
                <c16:uniqueId val="{00000001-4C15-9D4B-8EDF-903BE872D726}"/>
              </c:ext>
            </c:extLst>
          </c:dPt>
          <c:dPt>
            <c:idx val="1"/>
            <c:invertIfNegative val="0"/>
            <c:bubble3D val="0"/>
            <c:spPr>
              <a:solidFill>
                <a:srgbClr val="B3202C"/>
              </a:solidFill>
              <a:effectLst/>
            </c:spPr>
            <c:extLst>
              <c:ext xmlns:c16="http://schemas.microsoft.com/office/drawing/2014/chart" uri="{C3380CC4-5D6E-409C-BE32-E72D297353CC}">
                <c16:uniqueId val="{00000003-4C15-9D4B-8EDF-903BE872D726}"/>
              </c:ext>
            </c:extLst>
          </c:dPt>
          <c:dLbls>
            <c:numFmt formatCode="0&quot;%&quot;;;&quot;≈0%&quot;" sourceLinked="0"/>
            <c:spPr>
              <a:noFill/>
              <a:ln>
                <a:noFill/>
              </a:ln>
              <a:effectLst/>
            </c:spPr>
            <c:txPr>
              <a:bodyPr/>
              <a:lstStyle/>
              <a:p>
                <a:pPr>
                  <a:defRPr sz="1150" b="1" i="0" u="none" strike="noStrike">
                    <a:solidFill>
                      <a:srgbClr val="5A6484"/>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Historical rate</c:v>
                </c:pt>
                <c:pt idx="1">
                  <c:v>Since October 2025</c:v>
                </c:pt>
              </c:strCache>
            </c:strRef>
          </c:cat>
          <c:val>
            <c:numRef>
              <c:f>Sheet1!$B$2:$B$3</c:f>
              <c:numCache>
                <c:formatCode>General</c:formatCode>
                <c:ptCount val="2"/>
                <c:pt idx="0">
                  <c:v>67</c:v>
                </c:pt>
                <c:pt idx="1">
                  <c:v>0</c:v>
                </c:pt>
              </c:numCache>
            </c:numRef>
          </c:val>
          <c:extLst>
            <c:ext xmlns:c16="http://schemas.microsoft.com/office/drawing/2014/chart" uri="{C3380CC4-5D6E-409C-BE32-E72D297353CC}">
              <c16:uniqueId val="{00000004-4C15-9D4B-8EDF-903BE872D726}"/>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200" b="0" i="0" u="none" strike="noStrike">
                <a:solidFill>
                  <a:srgbClr val="5A6484"/>
                </a:solidFill>
                <a:latin typeface="Calibri"/>
              </a:defRPr>
            </a:pPr>
            <a:endParaRPr lang="en-US"/>
          </a:p>
        </c:txPr>
        <c:crossAx val="2094734552"/>
        <c:crosses val="autoZero"/>
        <c:auto val="1"/>
        <c:lblAlgn val="ctr"/>
        <c:lblOffset val="100"/>
        <c:noMultiLvlLbl val="1"/>
      </c:catAx>
      <c:valAx>
        <c:axId val="2094734552"/>
        <c:scaling>
          <c:orientation val="minMax"/>
          <c:max val="80"/>
          <c:min val="0"/>
        </c:scaling>
        <c:delete val="0"/>
        <c:axPos val="b"/>
        <c:majorGridlines>
          <c:spPr>
            <a:ln w="12700" cap="flat">
              <a:solidFill>
                <a:srgbClr val="E2E7F2"/>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050" b="0" i="0" u="none" strike="noStrike">
                <a:solidFill>
                  <a:srgbClr val="5A6484"/>
                </a:solidFill>
                <a:latin typeface="Calibri"/>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Annual change</c:v>
                </c:pt>
              </c:strCache>
            </c:strRef>
          </c:tx>
          <c:spPr>
            <a:solidFill>
              <a:srgbClr val="C9A227"/>
            </a:solidFill>
            <a:effectLst/>
          </c:spPr>
          <c:invertIfNegative val="0"/>
          <c:dPt>
            <c:idx val="0"/>
            <c:invertIfNegative val="0"/>
            <c:bubble3D val="0"/>
            <c:extLst>
              <c:ext xmlns:c16="http://schemas.microsoft.com/office/drawing/2014/chart" uri="{C3380CC4-5D6E-409C-BE32-E72D297353CC}">
                <c16:uniqueId val="{00000001-EB54-334E-8A2F-620D5B11FF5D}"/>
              </c:ext>
            </c:extLst>
          </c:dPt>
          <c:dPt>
            <c:idx val="1"/>
            <c:invertIfNegative val="0"/>
            <c:bubble3D val="0"/>
            <c:extLst>
              <c:ext xmlns:c16="http://schemas.microsoft.com/office/drawing/2014/chart" uri="{C3380CC4-5D6E-409C-BE32-E72D297353CC}">
                <c16:uniqueId val="{00000003-EB54-334E-8A2F-620D5B11FF5D}"/>
              </c:ext>
            </c:extLst>
          </c:dPt>
          <c:dPt>
            <c:idx val="2"/>
            <c:invertIfNegative val="0"/>
            <c:bubble3D val="0"/>
            <c:spPr>
              <a:solidFill>
                <a:srgbClr val="B3202C"/>
              </a:solidFill>
              <a:effectLst/>
            </c:spPr>
            <c:extLst>
              <c:ext xmlns:c16="http://schemas.microsoft.com/office/drawing/2014/chart" uri="{C3380CC4-5D6E-409C-BE32-E72D297353CC}">
                <c16:uniqueId val="{00000005-EB54-334E-8A2F-620D5B11FF5D}"/>
              </c:ext>
            </c:extLst>
          </c:dPt>
          <c:dPt>
            <c:idx val="3"/>
            <c:invertIfNegative val="0"/>
            <c:bubble3D val="0"/>
            <c:spPr>
              <a:solidFill>
                <a:srgbClr val="B3202C"/>
              </a:solidFill>
              <a:effectLst/>
            </c:spPr>
            <c:extLst>
              <c:ext xmlns:c16="http://schemas.microsoft.com/office/drawing/2014/chart" uri="{C3380CC4-5D6E-409C-BE32-E72D297353CC}">
                <c16:uniqueId val="{00000007-EB54-334E-8A2F-620D5B11FF5D}"/>
              </c:ext>
            </c:extLst>
          </c:dPt>
          <c:dPt>
            <c:idx val="4"/>
            <c:invertIfNegative val="0"/>
            <c:bubble3D val="0"/>
            <c:spPr>
              <a:solidFill>
                <a:srgbClr val="B3202C"/>
              </a:solidFill>
              <a:effectLst/>
            </c:spPr>
            <c:extLst>
              <c:ext xmlns:c16="http://schemas.microsoft.com/office/drawing/2014/chart" uri="{C3380CC4-5D6E-409C-BE32-E72D297353CC}">
                <c16:uniqueId val="{00000009-EB54-334E-8A2F-620D5B11FF5D}"/>
              </c:ext>
            </c:extLst>
          </c:dPt>
          <c:dLbls>
            <c:numFmt formatCode="\+0&quot;%&quot;;\-0&quot;%&quot;" sourceLinked="0"/>
            <c:spPr>
              <a:noFill/>
              <a:ln>
                <a:noFill/>
              </a:ln>
              <a:effectLst/>
            </c:spPr>
            <c:txPr>
              <a:bodyPr/>
              <a:lstStyle/>
              <a:p>
                <a:pPr>
                  <a:defRPr sz="1150" b="1" i="0" u="none" strike="noStrike">
                    <a:solidFill>
                      <a:srgbClr val="5A6484"/>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Odds relief is a TRO
rather than an injunction</c:v>
                </c:pt>
                <c:pt idx="1">
                  <c:v>TRO grants</c:v>
                </c:pt>
                <c:pt idx="2">
                  <c:v>Contested permanent
injunctions</c:v>
                </c:pt>
                <c:pt idx="3">
                  <c:v>Contested share of
injunctions</c:v>
                </c:pt>
                <c:pt idx="4">
                  <c:v>Contested merits
rulings</c:v>
                </c:pt>
              </c:strCache>
            </c:strRef>
          </c:cat>
          <c:val>
            <c:numRef>
              <c:f>Sheet1!$B$2:$B$6</c:f>
              <c:numCache>
                <c:formatCode>General</c:formatCode>
                <c:ptCount val="5"/>
                <c:pt idx="0">
                  <c:v>57</c:v>
                </c:pt>
                <c:pt idx="1">
                  <c:v>35</c:v>
                </c:pt>
                <c:pt idx="2">
                  <c:v>-9</c:v>
                </c:pt>
                <c:pt idx="3">
                  <c:v>-17</c:v>
                </c:pt>
                <c:pt idx="4">
                  <c:v>-24</c:v>
                </c:pt>
              </c:numCache>
            </c:numRef>
          </c:val>
          <c:extLst>
            <c:ext xmlns:c16="http://schemas.microsoft.com/office/drawing/2014/chart" uri="{C3380CC4-5D6E-409C-BE32-E72D297353CC}">
              <c16:uniqueId val="{0000000A-EB54-334E-8A2F-620D5B11FF5D}"/>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low"/>
        <c:spPr>
          <a:ln w="12700" cap="flat">
            <a:noFill/>
            <a:prstDash val="solid"/>
            <a:round/>
          </a:ln>
        </c:spPr>
        <c:txPr>
          <a:bodyPr/>
          <a:lstStyle/>
          <a:p>
            <a:pPr>
              <a:defRPr sz="1100" b="0" i="0" u="none" strike="noStrike">
                <a:solidFill>
                  <a:srgbClr val="5A6484"/>
                </a:solidFill>
                <a:latin typeface="Calibri"/>
              </a:defRPr>
            </a:pPr>
            <a:endParaRPr lang="en-US"/>
          </a:p>
        </c:txPr>
        <c:crossAx val="2094734552"/>
        <c:crosses val="autoZero"/>
        <c:auto val="1"/>
        <c:lblAlgn val="ctr"/>
        <c:lblOffset val="100"/>
        <c:noMultiLvlLbl val="1"/>
      </c:catAx>
      <c:valAx>
        <c:axId val="2094734552"/>
        <c:scaling>
          <c:orientation val="minMax"/>
          <c:max val="70"/>
          <c:min val="-40"/>
        </c:scaling>
        <c:delete val="0"/>
        <c:axPos val="b"/>
        <c:majorGridlines>
          <c:spPr>
            <a:ln w="12700" cap="flat">
              <a:solidFill>
                <a:srgbClr val="E2E7F2"/>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050" b="0" i="0" u="none" strike="noStrike">
                <a:solidFill>
                  <a:srgbClr val="5A6484"/>
                </a:solidFill>
                <a:latin typeface="Calibri"/>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Share</c:v>
                </c:pt>
              </c:strCache>
            </c:strRef>
          </c:tx>
          <c:spPr>
            <a:solidFill>
              <a:srgbClr val="1E2761"/>
            </a:solidFill>
            <a:effectLst/>
          </c:spPr>
          <c:invertIfNegative val="0"/>
          <c:dPt>
            <c:idx val="0"/>
            <c:invertIfNegative val="0"/>
            <c:bubble3D val="0"/>
            <c:extLst>
              <c:ext xmlns:c16="http://schemas.microsoft.com/office/drawing/2014/chart" uri="{C3380CC4-5D6E-409C-BE32-E72D297353CC}">
                <c16:uniqueId val="{00000001-E4B7-5046-8B40-1D754606C837}"/>
              </c:ext>
            </c:extLst>
          </c:dPt>
          <c:dPt>
            <c:idx val="1"/>
            <c:invertIfNegative val="0"/>
            <c:bubble3D val="0"/>
            <c:extLst>
              <c:ext xmlns:c16="http://schemas.microsoft.com/office/drawing/2014/chart" uri="{C3380CC4-5D6E-409C-BE32-E72D297353CC}">
                <c16:uniqueId val="{00000003-E4B7-5046-8B40-1D754606C837}"/>
              </c:ext>
            </c:extLst>
          </c:dPt>
          <c:dPt>
            <c:idx val="2"/>
            <c:invertIfNegative val="0"/>
            <c:bubble3D val="0"/>
            <c:spPr>
              <a:solidFill>
                <a:srgbClr val="8FAEE0"/>
              </a:solidFill>
              <a:effectLst/>
            </c:spPr>
            <c:extLst>
              <c:ext xmlns:c16="http://schemas.microsoft.com/office/drawing/2014/chart" uri="{C3380CC4-5D6E-409C-BE32-E72D297353CC}">
                <c16:uniqueId val="{00000005-E4B7-5046-8B40-1D754606C837}"/>
              </c:ext>
            </c:extLst>
          </c:dPt>
          <c:dLbls>
            <c:numFmt formatCode="0&quot;%&quot;" sourceLinked="0"/>
            <c:spPr>
              <a:noFill/>
              <a:ln>
                <a:noFill/>
              </a:ln>
              <a:effectLst/>
            </c:spPr>
            <c:txPr>
              <a:bodyPr/>
              <a:lstStyle/>
              <a:p>
                <a:pPr>
                  <a:defRPr sz="1150" b="1" i="0" u="none" strike="noStrike">
                    <a:solidFill>
                      <a:srgbClr val="5A6484"/>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Pharmaceuticals</c:v>
                </c:pt>
                <c:pt idx="1">
                  <c:v>Medical &amp; biotech</c:v>
                </c:pt>
                <c:pt idx="2">
                  <c:v>Computer &amp; software</c:v>
                </c:pt>
              </c:strCache>
            </c:strRef>
          </c:cat>
          <c:val>
            <c:numRef>
              <c:f>Sheet1!$B$2:$B$4</c:f>
              <c:numCache>
                <c:formatCode>General</c:formatCode>
                <c:ptCount val="3"/>
                <c:pt idx="0">
                  <c:v>23</c:v>
                </c:pt>
                <c:pt idx="1">
                  <c:v>17</c:v>
                </c:pt>
                <c:pt idx="2">
                  <c:v>11</c:v>
                </c:pt>
              </c:numCache>
            </c:numRef>
          </c:val>
          <c:extLst>
            <c:ext xmlns:c16="http://schemas.microsoft.com/office/drawing/2014/chart" uri="{C3380CC4-5D6E-409C-BE32-E72D297353CC}">
              <c16:uniqueId val="{00000006-E4B7-5046-8B40-1D754606C837}"/>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200" b="0" i="0" u="none" strike="noStrike">
                <a:solidFill>
                  <a:srgbClr val="5A6484"/>
                </a:solidFill>
                <a:latin typeface="Calibri"/>
              </a:defRPr>
            </a:pPr>
            <a:endParaRPr lang="en-US"/>
          </a:p>
        </c:txPr>
        <c:crossAx val="2094734552"/>
        <c:crosses val="autoZero"/>
        <c:auto val="1"/>
        <c:lblAlgn val="ctr"/>
        <c:lblOffset val="100"/>
        <c:noMultiLvlLbl val="1"/>
      </c:catAx>
      <c:valAx>
        <c:axId val="2094734552"/>
        <c:scaling>
          <c:orientation val="minMax"/>
          <c:max val="32"/>
          <c:min val="0"/>
        </c:scaling>
        <c:delete val="0"/>
        <c:axPos val="b"/>
        <c:majorGridlines>
          <c:spPr>
            <a:ln w="12700" cap="flat">
              <a:solidFill>
                <a:srgbClr val="E2E7F2"/>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050" b="0" i="0" u="none" strike="noStrike">
                <a:solidFill>
                  <a:srgbClr val="5A6484"/>
                </a:solidFill>
                <a:latin typeface="Calibri"/>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Share</c:v>
                </c:pt>
              </c:strCache>
            </c:strRef>
          </c:tx>
          <c:spPr>
            <a:solidFill>
              <a:srgbClr val="C9A227"/>
            </a:solidFill>
            <a:effectLst/>
          </c:spPr>
          <c:invertIfNegative val="0"/>
          <c:dPt>
            <c:idx val="0"/>
            <c:invertIfNegative val="0"/>
            <c:bubble3D val="0"/>
            <c:extLst>
              <c:ext xmlns:c16="http://schemas.microsoft.com/office/drawing/2014/chart" uri="{C3380CC4-5D6E-409C-BE32-E72D297353CC}">
                <c16:uniqueId val="{00000001-8BA0-584A-ADF4-B7BFB6631FC7}"/>
              </c:ext>
            </c:extLst>
          </c:dPt>
          <c:dPt>
            <c:idx val="1"/>
            <c:invertIfNegative val="0"/>
            <c:bubble3D val="0"/>
            <c:extLst>
              <c:ext xmlns:c16="http://schemas.microsoft.com/office/drawing/2014/chart" uri="{C3380CC4-5D6E-409C-BE32-E72D297353CC}">
                <c16:uniqueId val="{00000003-8BA0-584A-ADF4-B7BFB6631FC7}"/>
              </c:ext>
            </c:extLst>
          </c:dPt>
          <c:dPt>
            <c:idx val="2"/>
            <c:invertIfNegative val="0"/>
            <c:bubble3D val="0"/>
            <c:spPr>
              <a:solidFill>
                <a:srgbClr val="8FAEE0"/>
              </a:solidFill>
              <a:effectLst/>
            </c:spPr>
            <c:extLst>
              <c:ext xmlns:c16="http://schemas.microsoft.com/office/drawing/2014/chart" uri="{C3380CC4-5D6E-409C-BE32-E72D297353CC}">
                <c16:uniqueId val="{00000005-8BA0-584A-ADF4-B7BFB6631FC7}"/>
              </c:ext>
            </c:extLst>
          </c:dPt>
          <c:dLbls>
            <c:numFmt formatCode="0&quot;%&quot;" sourceLinked="0"/>
            <c:spPr>
              <a:noFill/>
              <a:ln>
                <a:noFill/>
              </a:ln>
              <a:effectLst/>
            </c:spPr>
            <c:txPr>
              <a:bodyPr/>
              <a:lstStyle/>
              <a:p>
                <a:pPr>
                  <a:defRPr sz="1150" b="1" i="0" u="none" strike="noStrike">
                    <a:solidFill>
                      <a:srgbClr val="5A6484"/>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Consumer goods</c:v>
                </c:pt>
                <c:pt idx="1">
                  <c:v>Retail</c:v>
                </c:pt>
                <c:pt idx="2">
                  <c:v>Pharmaceuticals</c:v>
                </c:pt>
              </c:strCache>
            </c:strRef>
          </c:cat>
          <c:val>
            <c:numRef>
              <c:f>Sheet1!$B$2:$B$4</c:f>
              <c:numCache>
                <c:formatCode>General</c:formatCode>
                <c:ptCount val="3"/>
                <c:pt idx="0">
                  <c:v>28</c:v>
                </c:pt>
                <c:pt idx="1">
                  <c:v>13</c:v>
                </c:pt>
                <c:pt idx="2">
                  <c:v>3</c:v>
                </c:pt>
              </c:numCache>
            </c:numRef>
          </c:val>
          <c:extLst>
            <c:ext xmlns:c16="http://schemas.microsoft.com/office/drawing/2014/chart" uri="{C3380CC4-5D6E-409C-BE32-E72D297353CC}">
              <c16:uniqueId val="{00000006-8BA0-584A-ADF4-B7BFB6631FC7}"/>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200" b="0" i="0" u="none" strike="noStrike">
                <a:solidFill>
                  <a:srgbClr val="5A6484"/>
                </a:solidFill>
                <a:latin typeface="Calibri"/>
              </a:defRPr>
            </a:pPr>
            <a:endParaRPr lang="en-US"/>
          </a:p>
        </c:txPr>
        <c:crossAx val="2094734552"/>
        <c:crosses val="autoZero"/>
        <c:auto val="1"/>
        <c:lblAlgn val="ctr"/>
        <c:lblOffset val="100"/>
        <c:noMultiLvlLbl val="1"/>
      </c:catAx>
      <c:valAx>
        <c:axId val="2094734552"/>
        <c:scaling>
          <c:orientation val="minMax"/>
          <c:max val="32"/>
          <c:min val="0"/>
        </c:scaling>
        <c:delete val="0"/>
        <c:axPos val="b"/>
        <c:majorGridlines>
          <c:spPr>
            <a:ln w="12700" cap="flat">
              <a:solidFill>
                <a:srgbClr val="E2E7F2"/>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050" b="0" i="0" u="none" strike="noStrike">
                <a:solidFill>
                  <a:srgbClr val="5A6484"/>
                </a:solidFill>
                <a:latin typeface="Calibri"/>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Practicing entities</c:v>
                </c:pt>
              </c:strCache>
            </c:strRef>
          </c:tx>
          <c:spPr>
            <a:solidFill>
              <a:srgbClr val="1E2761"/>
            </a:solidFill>
            <a:effectLst/>
          </c:spPr>
          <c:invertIfNegative val="0"/>
          <c:cat>
            <c:strRef>
              <c:f>Sheet1!$A$2:$A$5</c:f>
              <c:strCache>
                <c:ptCount val="4"/>
                <c:pt idx="0">
                  <c:v>Post-eBay
2006–2011</c:v>
                </c:pt>
                <c:pt idx="1">
                  <c:v>Post-AIA
2012–2016</c:v>
                </c:pt>
                <c:pt idx="2">
                  <c:v>Post-TC Heartland
2017–2020</c:v>
                </c:pt>
                <c:pt idx="3">
                  <c:v>Recent
2021–2025</c:v>
                </c:pt>
              </c:strCache>
            </c:strRef>
          </c:cat>
          <c:val>
            <c:numRef>
              <c:f>Sheet1!$B$2:$B$5</c:f>
              <c:numCache>
                <c:formatCode>General</c:formatCode>
                <c:ptCount val="4"/>
                <c:pt idx="0">
                  <c:v>86.5</c:v>
                </c:pt>
                <c:pt idx="1">
                  <c:v>86.5</c:v>
                </c:pt>
                <c:pt idx="2">
                  <c:v>86.5</c:v>
                </c:pt>
                <c:pt idx="3">
                  <c:v>86.5</c:v>
                </c:pt>
              </c:numCache>
            </c:numRef>
          </c:val>
          <c:extLst>
            <c:ext xmlns:c16="http://schemas.microsoft.com/office/drawing/2014/chart" uri="{C3380CC4-5D6E-409C-BE32-E72D297353CC}">
              <c16:uniqueId val="{00000000-340C-4F4C-A968-033F52A3F569}"/>
            </c:ext>
          </c:extLst>
        </c:ser>
        <c:ser>
          <c:idx val="1"/>
          <c:order val="1"/>
          <c:tx>
            <c:strRef>
              <c:f>Sheet1!$C$1</c:f>
              <c:strCache>
                <c:ptCount val="1"/>
                <c:pt idx="0">
                  <c:v>Non-practicing entities</c:v>
                </c:pt>
              </c:strCache>
            </c:strRef>
          </c:tx>
          <c:spPr>
            <a:solidFill>
              <a:srgbClr val="8FAEE0"/>
            </a:solidFill>
            <a:effectLst/>
          </c:spPr>
          <c:invertIfNegative val="0"/>
          <c:cat>
            <c:strRef>
              <c:f>Sheet1!$A$2:$A$5</c:f>
              <c:strCache>
                <c:ptCount val="4"/>
                <c:pt idx="0">
                  <c:v>Post-eBay
2006–2011</c:v>
                </c:pt>
                <c:pt idx="1">
                  <c:v>Post-AIA
2012–2016</c:v>
                </c:pt>
                <c:pt idx="2">
                  <c:v>Post-TC Heartland
2017–2020</c:v>
                </c:pt>
                <c:pt idx="3">
                  <c:v>Recent
2021–2025</c:v>
                </c:pt>
              </c:strCache>
            </c:strRef>
          </c:cat>
          <c:val>
            <c:numRef>
              <c:f>Sheet1!$C$2:$C$5</c:f>
              <c:numCache>
                <c:formatCode>General</c:formatCode>
                <c:ptCount val="4"/>
                <c:pt idx="0">
                  <c:v>14.5</c:v>
                </c:pt>
                <c:pt idx="1">
                  <c:v>14.5</c:v>
                </c:pt>
                <c:pt idx="2">
                  <c:v>14.5</c:v>
                </c:pt>
                <c:pt idx="3">
                  <c:v>14.5</c:v>
                </c:pt>
              </c:numCache>
            </c:numRef>
          </c:val>
          <c:extLst>
            <c:ext xmlns:c16="http://schemas.microsoft.com/office/drawing/2014/chart" uri="{C3380CC4-5D6E-409C-BE32-E72D297353CC}">
              <c16:uniqueId val="{00000001-340C-4F4C-A968-033F52A3F569}"/>
            </c:ext>
          </c:extLst>
        </c:ser>
        <c:dLbls>
          <c:showLegendKey val="0"/>
          <c:showVal val="0"/>
          <c:showCatName val="0"/>
          <c:showSerName val="0"/>
          <c:showPercent val="0"/>
          <c:showBubbleSize val="0"/>
        </c:dLbls>
        <c:gapWidth val="55"/>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100" b="0" i="0" u="none" strike="noStrike">
                <a:solidFill>
                  <a:srgbClr val="5A6484"/>
                </a:solidFill>
                <a:latin typeface="Calibri"/>
              </a:defRPr>
            </a:pPr>
            <a:endParaRPr lang="en-US"/>
          </a:p>
        </c:txPr>
        <c:crossAx val="2094734552"/>
        <c:crosses val="autoZero"/>
        <c:auto val="1"/>
        <c:lblAlgn val="ctr"/>
        <c:lblOffset val="100"/>
        <c:noMultiLvlLbl val="1"/>
      </c:catAx>
      <c:valAx>
        <c:axId val="2094734552"/>
        <c:scaling>
          <c:orientation val="minMax"/>
          <c:max val="100"/>
          <c:min val="0"/>
        </c:scaling>
        <c:delete val="0"/>
        <c:axPos val="l"/>
        <c:majorGridlines>
          <c:spPr>
            <a:ln w="12700" cap="flat">
              <a:solidFill>
                <a:srgbClr val="E2E7F2"/>
              </a:solidFill>
              <a:prstDash val="solid"/>
              <a:round/>
            </a:ln>
          </c:spPr>
        </c:majorGridlines>
        <c:numFmt formatCode="0&quot;%&quot;" sourceLinked="0"/>
        <c:majorTickMark val="out"/>
        <c:minorTickMark val="none"/>
        <c:tickLblPos val="nextTo"/>
        <c:spPr>
          <a:ln w="12700" cap="flat">
            <a:noFill/>
            <a:prstDash val="solid"/>
            <a:round/>
          </a:ln>
        </c:spPr>
        <c:txPr>
          <a:bodyPr/>
          <a:lstStyle/>
          <a:p>
            <a:pPr>
              <a:defRPr sz="1050" b="0" i="0" u="none" strike="noStrike">
                <a:solidFill>
                  <a:srgbClr val="5A6484"/>
                </a:solidFill>
                <a:latin typeface="Calibri"/>
              </a:defRPr>
            </a:pPr>
            <a:endParaRPr lang="en-US"/>
          </a:p>
        </c:txPr>
        <c:crossAx val="2094734554"/>
        <c:crosses val="autoZero"/>
        <c:crossBetween val="between"/>
      </c:valAx>
      <c:spPr>
        <a:noFill/>
        <a:ln>
          <a:noFill/>
        </a:ln>
        <a:effectLst/>
      </c:spPr>
    </c:plotArea>
    <c:legend>
      <c:legendPos val="b"/>
      <c:overlay val="0"/>
      <c:txPr>
        <a:bodyPr/>
        <a:lstStyle/>
        <a:p>
          <a:pPr>
            <a:defRPr sz="1200">
              <a:solidFill>
                <a:srgbClr val="5A6484"/>
              </a:solidFill>
              <a:latin typeface="Calibri"/>
              <a:cs typeface="Calibri"/>
            </a:defRPr>
          </a:pPr>
          <a:endParaRPr lang="en-US"/>
        </a:p>
      </c:txPr>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251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[0:00–0:25] Twenty years ago this term, a unanimous Court told district judges to stop issuing patent injunctions automatically. This talk asks what that actually produced. The short answer: not open-ended discretion — a highly structured, highly predictable regime.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[13:05–13:50] Proposition three, and the live news. The PTAB screen that removed weak patents before the remedy stage is being shut off. If that holds, contested injunction litigation could revive after a decade of decline — and note how it is happening: an industrial-policy axis, domestic manufacturing, inserted into the gate that decides which patents survive to be enforced. Not through eBay, not through § 283.</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377885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[13:50–14:35] Develop Proposition III. The two forums are asymmetric: the PTAB is invoked by defendants and removes the patent; the ITC is invoked by patentees and supplies a remedy eBay never touches. Run them together and the routing happens before any district judge opens the four factors — the practicing patentee with an importing rival goes to the ITC, the weak patent dies at the Board, and what reaches the district court is the residue. Note the closing line: the ITC's domestic-industry requirement already is a structured, category-conditioned injunction rule. Congress built one. It is more transparent than what the district courts do, because the category is in the statute rather than buried in irreparable harm. That is my best argument against a flat presumption. And because the PTAB is closing while the ITC holds steady, both axes are moving toward patentees at once — so expect contested counts to rise and the grant rate to fall.</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17955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[8:45–9:25] Two regimes moving in opposite directions. Contested merits rulings down 24% a year, contested injunctions down 9%, while TROs grow 35% a year. But look at what the TRO docket is: 61% in one district, 72% Schedule A, 65% design patents. This is the counterfeiting-default machine, not patent adjudication.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[9:50–10:35] Read the grant and denial sides together and the industries invert. A biopharmaceutical patentee who wins almost always gets the injunction and is almost never denied one. The software patentee occupies the denial zone. Formally uniform statute; in practice two remedial systems.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[10:35–11:15] Proposition one. The gap is roughly seventy points and it is flat — through the America Invents Act, through TC Heartland, through the maturation of causal nexus. A bifurcation that had eroded by 2020 would have been a transitional adjustment. One that holds throughout is a rule.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[11:15–12:20] These are the expected values, not estimates in hand — I want to be explicit about that. Three things to watch. NPE status moves from an odds ratio of 0.06 to 0.07 when the institutional variables enter: attenuation of about six points, and no displacement. Technology holds its own sign independent of entity type. And the largest single institutional effect is not the PTAB petition — it is the availability of an ongoing royalty, at 0.28. That is the substitution mechanism showing up in the coefficient.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[12:20–13:05] This is the whole argument in one picture. Ninety-three percent in one corner, four percent in the other, and everything in between varying smoothly. If you know your client's entity type and technology, you can price the injunction before you file. Individualized equitable discretion is not supposed to let you do that.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[14:15–14:55] The reform payoff. RESTORE assumes patent law needs one injunction rule. The evidence says the system already discriminates, and sensibly. The problem is not that discretion is unstructured — it is that the structure is unstated. And reform must span the whole system: change the district court standard alone and litigation will move rather than resolve.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[14:55–15:15] To close. eBay is remembered for abolishing a rule. What it actually built was a different set of rules — durable, differentiated, and largely unacknowledged by the doctrine that produces them. The next reform should start from that fact. Thank you.</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[0:25–1:35] The received wisdom is that eBay traded a rule for discretion. My claim is that it traded one set of categories for another. Outcomes today are highly predictable — you can call the injunction from plaintiff type, technology, and parallel-forum posture. That is not what individualized equity is supposed to look like.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[1:35–2:25] Seaman gave us the bifurcation. Acri gave us selection — patentees stopped asking. I work the population from the other end: the merits decision, across the whole period, with the institutional variables that did not exist when Seaman coded.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[2:25–3:15] Three propositions — each one the data could have refuted. Durable bifurcation; technology as its own remedial category; and the multi-forum injunction. I'll take them in that order, but first the data.</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[3:15–3:50] Quick orientation. Note that the concurrences, not the holding, drive the doctrine — and that three of the five things on this line are institutional changes outside § 283 entirely. That is the multi-forum point in embryo.</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[3:50–4:50] Patent litigation is two percent of the federal docket. Ten percent of those cases reach a disposition. Five percent reach a contested merits ruling. And the four-factor inquiry we teach, and that Congress is debating, governs 852 cases — with 78 denials in twenty years. Everything that follows comes from how narrow that bottom step is.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[6:35–7:20] Here is the same point at full resolution. Consent judgments alone are 62% of every permanent injunction in the data; add default and likely settlement and you are at 88%. The four-factor test reaches the 12% on the right — 641 claimant wins at trial, on summary judgment, on JMOL, on the pleadings, plus a residual 37. [SPEAKER NOTE: this tabulation totals 5,666 and does not yet reconcile with the 4,898 / 852 figures — resolve before presenting.]</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[5:45–6:35] So: is eBay hard on patentees? At the decision stage, no — a 92% grant rate. The familiar story is wrong about where the action is. eBay sorts by selection, by the consent machinery, and by migration to other forums. The contested denial is the visible remnant of sorting that mostly happened elsewhere.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[6:35–7:25] When a court does deny, it is denying to a software or technology patentee. Biotech is 4%; pharmaceuticals essentially zero. And these are not sloppy cases — 86% tried, 86% appealed, infringement found in 87%. The denial is a considered judgment about multi-component products, not a failure of proof.</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6.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9509760" y="-1371600"/>
            <a:ext cx="4754880" cy="4754880"/>
          </a:xfrm>
          <a:prstGeom prst="ellipse">
            <a:avLst/>
          </a:prstGeom>
          <a:solidFill>
            <a:srgbClr val="141B45"/>
          </a:solidFill>
          <a:ln/>
        </p:spPr>
        <p:txBody>
          <a:bodyPr/>
          <a:lstStyle/>
          <a:p>
            <a:endParaRPr lang="en-US"/>
          </a:p>
        </p:txBody>
      </p:sp>
      <p:sp>
        <p:nvSpPr>
          <p:cNvPr id="3" name="Shape 1"/>
          <p:cNvSpPr/>
          <p:nvPr/>
        </p:nvSpPr>
        <p:spPr>
          <a:xfrm>
            <a:off x="-1280160" y="4572000"/>
            <a:ext cx="3291840" cy="3291840"/>
          </a:xfrm>
          <a:prstGeom prst="ellipse">
            <a:avLst/>
          </a:prstGeom>
          <a:solidFill>
            <a:srgbClr val="141B45"/>
          </a:solidFill>
          <a:ln/>
        </p:spPr>
        <p:txBody>
          <a:bodyPr/>
          <a:lstStyle/>
          <a:p>
            <a:endParaRPr lang="en-US"/>
          </a:p>
        </p:txBody>
      </p:sp>
      <p:sp>
        <p:nvSpPr>
          <p:cNvPr id="4" name="Text 2"/>
          <p:cNvSpPr/>
          <p:nvPr/>
        </p:nvSpPr>
        <p:spPr>
          <a:xfrm>
            <a:off x="548640" y="1234440"/>
            <a:ext cx="7863840" cy="365760"/>
          </a:xfrm>
          <a:prstGeom prst="rect">
            <a:avLst/>
          </a:prstGeom>
          <a:noFill/>
          <a:ln/>
        </p:spPr>
        <p:txBody>
          <a:bodyPr wrap="square" lIns="0" tIns="0" rIns="0" bIns="0" rtlCol="0" anchor="ctr"/>
          <a:lstStyle/>
          <a:p>
            <a:pPr marL="0" indent="0">
              <a:buNone/>
            </a:pPr>
            <a:r>
              <a:rPr lang="en-US" sz="1400" b="1" i="1" kern="0" spc="300" dirty="0">
                <a:solidFill>
                  <a:srgbClr val="C9A227"/>
                </a:solidFill>
                <a:latin typeface="Calibri" pitchFamily="34" charset="0"/>
                <a:ea typeface="Calibri" pitchFamily="34" charset="-122"/>
                <a:cs typeface="Calibri" pitchFamily="34" charset="-120"/>
              </a:rPr>
              <a:t>eBay</a:t>
            </a:r>
            <a:r>
              <a:rPr lang="en-US" sz="1400" b="1" kern="0" spc="300" dirty="0">
                <a:solidFill>
                  <a:srgbClr val="C9A227"/>
                </a:solidFill>
                <a:latin typeface="Calibri" pitchFamily="34" charset="0"/>
                <a:ea typeface="Calibri" pitchFamily="34" charset="-122"/>
                <a:cs typeface="Calibri" pitchFamily="34" charset="-120"/>
              </a:rPr>
              <a:t> AT TWENTY</a:t>
            </a:r>
            <a:endParaRPr lang="en-US" sz="1400" dirty="0"/>
          </a:p>
        </p:txBody>
      </p:sp>
      <p:sp>
        <p:nvSpPr>
          <p:cNvPr id="5" name="Text 3"/>
          <p:cNvSpPr/>
          <p:nvPr/>
        </p:nvSpPr>
        <p:spPr>
          <a:xfrm>
            <a:off x="548640" y="1783080"/>
            <a:ext cx="9692640" cy="1645920"/>
          </a:xfrm>
          <a:prstGeom prst="rect">
            <a:avLst/>
          </a:prstGeom>
          <a:noFill/>
          <a:ln/>
        </p:spPr>
        <p:txBody>
          <a:bodyPr wrap="square" lIns="0" tIns="0" rIns="0" bIns="0" rtlCol="0" anchor="ctr"/>
          <a:lstStyle/>
          <a:p>
            <a:pPr marL="0" indent="0">
              <a:lnSpc>
                <a:spcPts val="4800"/>
              </a:lnSpc>
              <a:buNone/>
            </a:pPr>
            <a:r>
              <a:rPr lang="en-US" sz="4000" b="1" dirty="0">
                <a:solidFill>
                  <a:srgbClr val="FFFFFF"/>
                </a:solidFill>
                <a:latin typeface="Cambria" pitchFamily="34" charset="0"/>
                <a:ea typeface="Cambria" pitchFamily="34" charset="-122"/>
                <a:cs typeface="Cambria" pitchFamily="34" charset="-120"/>
              </a:rPr>
              <a:t>Implications of </a:t>
            </a:r>
            <a:r>
              <a:rPr lang="en-US" sz="4000" b="1" i="1" dirty="0">
                <a:solidFill>
                  <a:srgbClr val="FFFFFF"/>
                </a:solidFill>
                <a:latin typeface="Cambria" pitchFamily="34" charset="0"/>
                <a:ea typeface="Cambria" pitchFamily="34" charset="-122"/>
                <a:cs typeface="Cambria" pitchFamily="34" charset="-120"/>
              </a:rPr>
              <a:t>eBay</a:t>
            </a:r>
            <a:r>
              <a:rPr lang="en-US" sz="4000" b="1" dirty="0">
                <a:solidFill>
                  <a:srgbClr val="FFFFFF"/>
                </a:solidFill>
                <a:latin typeface="Cambria" pitchFamily="34" charset="0"/>
                <a:ea typeface="Cambria" pitchFamily="34" charset="-122"/>
                <a:cs typeface="Cambria" pitchFamily="34" charset="-120"/>
              </a:rPr>
              <a:t> for Patent Litigation Twenty Years Later</a:t>
            </a:r>
            <a:endParaRPr lang="en-US" sz="4000" dirty="0"/>
          </a:p>
        </p:txBody>
      </p:sp>
      <p:sp>
        <p:nvSpPr>
          <p:cNvPr id="6" name="Text 4"/>
          <p:cNvSpPr/>
          <p:nvPr/>
        </p:nvSpPr>
        <p:spPr>
          <a:xfrm>
            <a:off x="548640" y="3611880"/>
            <a:ext cx="8778240" cy="457200"/>
          </a:xfrm>
          <a:prstGeom prst="rect">
            <a:avLst/>
          </a:prstGeom>
          <a:noFill/>
          <a:ln/>
        </p:spPr>
        <p:txBody>
          <a:bodyPr wrap="square" lIns="0" tIns="0" rIns="0" bIns="0" rtlCol="0" anchor="ctr"/>
          <a:lstStyle/>
          <a:p>
            <a:pPr marL="0" indent="0">
              <a:buNone/>
            </a:pPr>
            <a:r>
              <a:rPr lang="en-US" sz="2100" i="1" dirty="0">
                <a:solidFill>
                  <a:srgbClr val="CADCFC"/>
                </a:solidFill>
                <a:latin typeface="Cambria" pitchFamily="34" charset="0"/>
                <a:ea typeface="Cambria" pitchFamily="34" charset="-122"/>
                <a:cs typeface="Cambria" pitchFamily="34" charset="-120"/>
              </a:rPr>
              <a:t>Structured discretion, not individualized equity</a:t>
            </a:r>
            <a:endParaRPr lang="en-US" sz="2100" dirty="0"/>
          </a:p>
        </p:txBody>
      </p:sp>
      <p:sp>
        <p:nvSpPr>
          <p:cNvPr id="7" name="Text 5"/>
          <p:cNvSpPr/>
          <p:nvPr/>
        </p:nvSpPr>
        <p:spPr>
          <a:xfrm>
            <a:off x="548640" y="5029200"/>
            <a:ext cx="8778240" cy="320040"/>
          </a:xfrm>
          <a:prstGeom prst="rect">
            <a:avLst/>
          </a:prstGeom>
          <a:noFill/>
          <a:ln/>
        </p:spPr>
        <p:txBody>
          <a:bodyPr wrap="square" lIns="0" tIns="0" rIns="0" bIns="0" rtlCol="0" anchor="ctr"/>
          <a:lstStyle/>
          <a:p>
            <a:pPr marL="0" indent="0">
              <a:buNone/>
            </a:pPr>
            <a:r>
              <a:rPr lang="en-US" sz="1400" dirty="0">
                <a:solidFill>
                  <a:srgbClr val="CADCFC"/>
                </a:solidFill>
                <a:latin typeface="Calibri" pitchFamily="34" charset="0"/>
                <a:ea typeface="Calibri" pitchFamily="34" charset="-122"/>
                <a:cs typeface="Calibri" pitchFamily="34" charset="-120"/>
              </a:rPr>
              <a:t>Amy Semet  ·  Associate Professor of Law, University at Buffalo School of Law</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PROPOSITION III</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The injunction is decided across three institutions</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And the balance among them is being redrawn right now — not by courts, but by institution policy.</a:t>
            </a:r>
            <a:endParaRPr lang="en-US" sz="1450" dirty="0"/>
          </a:p>
        </p:txBody>
      </p:sp>
      <p:sp>
        <p:nvSpPr>
          <p:cNvPr id="5" name="Shape 3"/>
          <p:cNvSpPr/>
          <p:nvPr/>
        </p:nvSpPr>
        <p:spPr>
          <a:xfrm>
            <a:off x="548640" y="1828800"/>
            <a:ext cx="3538728" cy="1783080"/>
          </a:xfrm>
          <a:prstGeom prst="roundRect">
            <a:avLst>
              <a:gd name="adj" fmla="val 3077"/>
            </a:avLst>
          </a:prstGeom>
          <a:solidFill>
            <a:srgbClr val="1E2761"/>
          </a:solidFill>
          <a:ln w="12700">
            <a:solidFill>
              <a:srgbClr val="1E2761"/>
            </a:solidFill>
            <a:prstDash val="solid"/>
          </a:ln>
          <a:effectLst>
            <a:outerShdw blurRad="101600" dist="25400" dir="5400000" algn="bl" rotWithShape="0">
              <a:srgbClr val="9AA6C4">
                <a:alpha val="22000"/>
              </a:srgbClr>
            </a:outerShdw>
          </a:effectLst>
        </p:spPr>
        <p:txBody>
          <a:bodyPr/>
          <a:lstStyle/>
          <a:p>
            <a:endParaRPr lang="en-US"/>
          </a:p>
        </p:txBody>
      </p:sp>
      <p:sp>
        <p:nvSpPr>
          <p:cNvPr id="6" name="Text 4"/>
          <p:cNvSpPr/>
          <p:nvPr/>
        </p:nvSpPr>
        <p:spPr>
          <a:xfrm>
            <a:off x="786384" y="2011680"/>
            <a:ext cx="3063240" cy="310896"/>
          </a:xfrm>
          <a:prstGeom prst="rect">
            <a:avLst/>
          </a:prstGeom>
          <a:noFill/>
          <a:ln/>
        </p:spPr>
        <p:txBody>
          <a:bodyPr wrap="square" lIns="0" tIns="0" rIns="0" bIns="0" rtlCol="0" anchor="ctr"/>
          <a:lstStyle/>
          <a:p>
            <a:pPr marL="0" indent="0">
              <a:buNone/>
            </a:pPr>
            <a:r>
              <a:rPr lang="en-US" sz="1200" b="1" kern="0" spc="150" dirty="0">
                <a:solidFill>
                  <a:srgbClr val="C9A227"/>
                </a:solidFill>
                <a:latin typeface="Calibri" pitchFamily="34" charset="0"/>
                <a:ea typeface="Calibri" pitchFamily="34" charset="-122"/>
                <a:cs typeface="Calibri" pitchFamily="34" charset="-120"/>
              </a:rPr>
              <a:t>DISTRICT COURT</a:t>
            </a:r>
            <a:endParaRPr lang="en-US" sz="1200" dirty="0"/>
          </a:p>
        </p:txBody>
      </p:sp>
      <p:sp>
        <p:nvSpPr>
          <p:cNvPr id="7" name="Text 5"/>
          <p:cNvSpPr/>
          <p:nvPr/>
        </p:nvSpPr>
        <p:spPr>
          <a:xfrm>
            <a:off x="786384" y="2377440"/>
            <a:ext cx="3063240" cy="1097280"/>
          </a:xfrm>
          <a:prstGeom prst="rect">
            <a:avLst/>
          </a:prstGeom>
          <a:noFill/>
          <a:ln/>
        </p:spPr>
        <p:txBody>
          <a:bodyPr wrap="square" lIns="0" tIns="0" rIns="0" bIns="0" rtlCol="0" anchor="t"/>
          <a:lstStyle/>
          <a:p>
            <a:pPr marL="0" indent="0">
              <a:lnSpc>
                <a:spcPts val="1800"/>
              </a:lnSpc>
              <a:buNone/>
            </a:pPr>
            <a:r>
              <a:rPr lang="en-US" sz="1300" dirty="0">
                <a:solidFill>
                  <a:srgbClr val="FFFFFF"/>
                </a:solidFill>
                <a:latin typeface="Calibri" pitchFamily="34" charset="0"/>
                <a:ea typeface="Calibri" pitchFamily="34" charset="-122"/>
                <a:cs typeface="Calibri" pitchFamily="34" charset="-120"/>
              </a:rPr>
              <a:t>The four-factor test — now governing a shrinking slice of the docket: 684 contested injunctions, 66 denials, and falling.</a:t>
            </a:r>
            <a:endParaRPr lang="en-US" sz="1300" dirty="0"/>
          </a:p>
        </p:txBody>
      </p:sp>
      <p:sp>
        <p:nvSpPr>
          <p:cNvPr id="8" name="Shape 6"/>
          <p:cNvSpPr/>
          <p:nvPr/>
        </p:nvSpPr>
        <p:spPr>
          <a:xfrm>
            <a:off x="4325112" y="1828800"/>
            <a:ext cx="3538728" cy="1783080"/>
          </a:xfrm>
          <a:prstGeom prst="roundRect">
            <a:avLst>
              <a:gd name="adj" fmla="val 3077"/>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9" name="Text 7"/>
          <p:cNvSpPr/>
          <p:nvPr/>
        </p:nvSpPr>
        <p:spPr>
          <a:xfrm>
            <a:off x="4562856" y="2011680"/>
            <a:ext cx="3063240" cy="310896"/>
          </a:xfrm>
          <a:prstGeom prst="rect">
            <a:avLst/>
          </a:prstGeom>
          <a:noFill/>
          <a:ln/>
        </p:spPr>
        <p:txBody>
          <a:bodyPr wrap="square" lIns="0" tIns="0" rIns="0" bIns="0" rtlCol="0" anchor="ctr"/>
          <a:lstStyle/>
          <a:p>
            <a:pPr marL="0" indent="0">
              <a:buNone/>
            </a:pPr>
            <a:r>
              <a:rPr lang="en-US" sz="1200" b="1" kern="0" spc="150" dirty="0">
                <a:solidFill>
                  <a:srgbClr val="1E2761"/>
                </a:solidFill>
                <a:latin typeface="Calibri" pitchFamily="34" charset="0"/>
                <a:ea typeface="Calibri" pitchFamily="34" charset="-122"/>
                <a:cs typeface="Calibri" pitchFamily="34" charset="-120"/>
              </a:rPr>
              <a:t>THE PTAB</a:t>
            </a:r>
            <a:endParaRPr lang="en-US" sz="1200" dirty="0"/>
          </a:p>
        </p:txBody>
      </p:sp>
      <p:sp>
        <p:nvSpPr>
          <p:cNvPr id="10" name="Text 8"/>
          <p:cNvSpPr/>
          <p:nvPr/>
        </p:nvSpPr>
        <p:spPr>
          <a:xfrm>
            <a:off x="4562856" y="2377440"/>
            <a:ext cx="3063240" cy="1097280"/>
          </a:xfrm>
          <a:prstGeom prst="rect">
            <a:avLst/>
          </a:prstGeom>
          <a:noFill/>
          <a:ln/>
        </p:spPr>
        <p:txBody>
          <a:bodyPr wrap="square" lIns="0" tIns="0" rIns="0" bIns="0" rtlCol="0" anchor="t"/>
          <a:lstStyle/>
          <a:p>
            <a:pPr marL="0" indent="0">
              <a:lnSpc>
                <a:spcPts val="1800"/>
              </a:lnSpc>
              <a:buNone/>
            </a:pPr>
            <a:r>
              <a:rPr lang="en-US" sz="1300" dirty="0">
                <a:solidFill>
                  <a:srgbClr val="33405E"/>
                </a:solidFill>
                <a:latin typeface="Calibri" pitchFamily="34" charset="0"/>
                <a:ea typeface="Calibri" pitchFamily="34" charset="-122"/>
                <a:cs typeface="Calibri" pitchFamily="34" charset="-120"/>
              </a:rPr>
              <a:t>Can cancel or narrow a patent before the remedy stage. Its screening is much of why contested adjudication fell over the last decade.</a:t>
            </a:r>
            <a:endParaRPr lang="en-US" sz="1300" dirty="0"/>
          </a:p>
        </p:txBody>
      </p:sp>
      <p:sp>
        <p:nvSpPr>
          <p:cNvPr id="11" name="Shape 9"/>
          <p:cNvSpPr/>
          <p:nvPr/>
        </p:nvSpPr>
        <p:spPr>
          <a:xfrm>
            <a:off x="8101584" y="1828800"/>
            <a:ext cx="3538728" cy="1783080"/>
          </a:xfrm>
          <a:prstGeom prst="roundRect">
            <a:avLst>
              <a:gd name="adj" fmla="val 3077"/>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2" name="Text 10"/>
          <p:cNvSpPr/>
          <p:nvPr/>
        </p:nvSpPr>
        <p:spPr>
          <a:xfrm>
            <a:off x="8339328" y="2011680"/>
            <a:ext cx="3063240" cy="310896"/>
          </a:xfrm>
          <a:prstGeom prst="rect">
            <a:avLst/>
          </a:prstGeom>
          <a:noFill/>
          <a:ln/>
        </p:spPr>
        <p:txBody>
          <a:bodyPr wrap="square" lIns="0" tIns="0" rIns="0" bIns="0" rtlCol="0" anchor="ctr"/>
          <a:lstStyle/>
          <a:p>
            <a:pPr marL="0" indent="0">
              <a:buNone/>
            </a:pPr>
            <a:r>
              <a:rPr lang="en-US" sz="1200" b="1" kern="0" spc="150" dirty="0">
                <a:solidFill>
                  <a:srgbClr val="8A6F13"/>
                </a:solidFill>
                <a:latin typeface="Calibri" pitchFamily="34" charset="0"/>
                <a:ea typeface="Calibri" pitchFamily="34" charset="-122"/>
                <a:cs typeface="Calibri" pitchFamily="34" charset="-120"/>
              </a:rPr>
              <a:t>THE ITC</a:t>
            </a:r>
            <a:endParaRPr lang="en-US" sz="1200" dirty="0"/>
          </a:p>
        </p:txBody>
      </p:sp>
      <p:sp>
        <p:nvSpPr>
          <p:cNvPr id="13" name="Text 11"/>
          <p:cNvSpPr/>
          <p:nvPr/>
        </p:nvSpPr>
        <p:spPr>
          <a:xfrm>
            <a:off x="8339328" y="2377440"/>
            <a:ext cx="3063240" cy="1097280"/>
          </a:xfrm>
          <a:prstGeom prst="rect">
            <a:avLst/>
          </a:prstGeom>
          <a:noFill/>
          <a:ln/>
        </p:spPr>
        <p:txBody>
          <a:bodyPr wrap="square" lIns="0" tIns="0" rIns="0" bIns="0" rtlCol="0" anchor="t"/>
          <a:lstStyle/>
          <a:p>
            <a:pPr marL="0" indent="0">
              <a:lnSpc>
                <a:spcPts val="1800"/>
              </a:lnSpc>
              <a:buNone/>
            </a:pPr>
            <a:r>
              <a:rPr lang="en-US" sz="1300" dirty="0">
                <a:solidFill>
                  <a:srgbClr val="33405E"/>
                </a:solidFill>
                <a:latin typeface="Calibri" pitchFamily="34" charset="0"/>
                <a:ea typeface="Calibri" pitchFamily="34" charset="-122"/>
                <a:cs typeface="Calibri" pitchFamily="34" charset="-120"/>
              </a:rPr>
              <a:t>Its exclusion-order remedy sits outside </a:t>
            </a:r>
            <a:r>
              <a:rPr lang="en-US" sz="1300" i="1" dirty="0">
                <a:solidFill>
                  <a:srgbClr val="33405E"/>
                </a:solidFill>
                <a:latin typeface="Calibri" pitchFamily="34" charset="0"/>
                <a:ea typeface="Calibri" pitchFamily="34" charset="-122"/>
                <a:cs typeface="Calibri" pitchFamily="34" charset="-120"/>
              </a:rPr>
              <a:t>eBay</a:t>
            </a:r>
            <a:r>
              <a:rPr lang="en-US" sz="1300" dirty="0">
                <a:solidFill>
                  <a:srgbClr val="33405E"/>
                </a:solidFill>
                <a:latin typeface="Calibri" pitchFamily="34" charset="0"/>
                <a:ea typeface="Calibri" pitchFamily="34" charset="-122"/>
                <a:cs typeface="Calibri" pitchFamily="34" charset="-120"/>
              </a:rPr>
              <a:t> altogether, and draws precisely the foreign-defendant, imported-goods cases — ≈36% of contested injunctions.</a:t>
            </a:r>
            <a:endParaRPr lang="en-US" sz="1300" dirty="0"/>
          </a:p>
        </p:txBody>
      </p:sp>
      <p:sp>
        <p:nvSpPr>
          <p:cNvPr id="14" name="Text 12"/>
          <p:cNvSpPr/>
          <p:nvPr/>
        </p:nvSpPr>
        <p:spPr>
          <a:xfrm>
            <a:off x="548640" y="3840480"/>
            <a:ext cx="11094415" cy="292608"/>
          </a:xfrm>
          <a:prstGeom prst="rect">
            <a:avLst/>
          </a:prstGeom>
          <a:noFill/>
          <a:ln/>
        </p:spPr>
        <p:txBody>
          <a:bodyPr wrap="square" lIns="0" tIns="0" rIns="0" bIns="0" rtlCol="0" anchor="ctr"/>
          <a:lstStyle/>
          <a:p>
            <a:pPr marL="0" indent="0">
              <a:buNone/>
            </a:pPr>
            <a:r>
              <a:rPr lang="en-US" sz="1150" b="1" kern="0" spc="200" dirty="0">
                <a:solidFill>
                  <a:srgbClr val="B3202C"/>
                </a:solidFill>
                <a:latin typeface="Calibri" pitchFamily="34" charset="0"/>
                <a:ea typeface="Calibri" pitchFamily="34" charset="-122"/>
                <a:cs typeface="Calibri" pitchFamily="34" charset="-120"/>
              </a:rPr>
              <a:t>THE GATE IS CLOSING</a:t>
            </a:r>
            <a:endParaRPr lang="en-US" sz="1150" dirty="0"/>
          </a:p>
        </p:txBody>
      </p:sp>
      <p:graphicFrame>
        <p:nvGraphicFramePr>
          <p:cNvPr id="15" name="Chart 0"/>
          <p:cNvGraphicFramePr/>
          <p:nvPr/>
        </p:nvGraphicFramePr>
        <p:xfrm>
          <a:off x="457200" y="4160520"/>
          <a:ext cx="5120640" cy="1828800"/>
        </p:xfrm>
        <a:graphic>
          <a:graphicData uri="http://schemas.openxmlformats.org/drawingml/2006/chart">
            <c:chart xmlns:c="http://schemas.openxmlformats.org/drawingml/2006/chart" xmlns:r="http://schemas.openxmlformats.org/officeDocument/2006/relationships" r:id="rId3"/>
          </a:graphicData>
        </a:graphic>
      </p:graphicFrame>
      <p:sp>
        <p:nvSpPr>
          <p:cNvPr id="16" name="Shape 13"/>
          <p:cNvSpPr/>
          <p:nvPr/>
        </p:nvSpPr>
        <p:spPr>
          <a:xfrm>
            <a:off x="5669280" y="4160520"/>
            <a:ext cx="5971032" cy="1828800"/>
          </a:xfrm>
          <a:prstGeom prst="roundRect">
            <a:avLst>
              <a:gd name="adj" fmla="val 3000"/>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7" name="Text 14"/>
          <p:cNvSpPr/>
          <p:nvPr/>
        </p:nvSpPr>
        <p:spPr>
          <a:xfrm>
            <a:off x="5925312" y="4315968"/>
            <a:ext cx="5468112" cy="1554480"/>
          </a:xfrm>
          <a:prstGeom prst="rect">
            <a:avLst/>
          </a:prstGeom>
          <a:noFill/>
          <a:ln/>
        </p:spPr>
        <p:txBody>
          <a:bodyPr wrap="square" lIns="0" tIns="0" rIns="0" bIns="0" rtlCol="0" anchor="t"/>
          <a:lstStyle/>
          <a:p>
            <a:pPr marL="0" indent="0">
              <a:lnSpc>
                <a:spcPts val="1700"/>
              </a:lnSpc>
              <a:buNone/>
            </a:pPr>
            <a:r>
              <a:rPr lang="en-US" sz="1250" dirty="0">
                <a:solidFill>
                  <a:srgbClr val="33405E"/>
                </a:solidFill>
                <a:latin typeface="Calibri" pitchFamily="34" charset="0"/>
                <a:ea typeface="Calibri" pitchFamily="34" charset="-122"/>
                <a:cs typeface="Calibri" pitchFamily="34" charset="-120"/>
              </a:rPr>
              <a:t>Since 2025 the Patent Office has split institution into discretionary and merits stages, made “settled expectations” a freestanding ground for denial, and moved the decision from the Board to the Director personally. Every petition decided since October 2025 has been denied — in summary orders with no reasoning and no realistic prospect of review. In March 2026 the Office directed that institution weigh </a:t>
            </a:r>
            <a:r>
              <a:rPr lang="en-US" sz="1250" b="1" dirty="0">
                <a:solidFill>
                  <a:srgbClr val="1E2761"/>
                </a:solidFill>
                <a:latin typeface="Calibri" pitchFamily="34" charset="0"/>
                <a:ea typeface="Calibri" pitchFamily="34" charset="-122"/>
                <a:cs typeface="Calibri" pitchFamily="34" charset="-120"/>
              </a:rPr>
              <a:t>U.S. manufacturing by both parties.</a:t>
            </a:r>
            <a:endParaRPr lang="en-US" sz="1250" dirty="0"/>
          </a:p>
        </p:txBody>
      </p:sp>
    </p:spTree>
    <p:extLst>
      <p:ext uri="{BB962C8B-B14F-4D97-AF65-F5344CB8AC3E}">
        <p14:creationId xmlns:p14="http://schemas.microsoft.com/office/powerpoint/2010/main" val="1100824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PROPOSITION III, DEVELOPED</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The four-factor test ratifies sorting done elsewhere</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The PTAB and the ITC are asymmetric instruments. Run them together and the case is routed before any judge reaches the four factors.</a:t>
            </a:r>
            <a:endParaRPr lang="en-US" sz="1450" dirty="0"/>
          </a:p>
        </p:txBody>
      </p:sp>
      <p:sp>
        <p:nvSpPr>
          <p:cNvPr id="5" name="Text 3"/>
          <p:cNvSpPr/>
          <p:nvPr/>
        </p:nvSpPr>
        <p:spPr>
          <a:xfrm>
            <a:off x="548640" y="1874520"/>
            <a:ext cx="11094415" cy="274320"/>
          </a:xfrm>
          <a:prstGeom prst="rect">
            <a:avLst/>
          </a:prstGeom>
          <a:noFill/>
          <a:ln/>
        </p:spPr>
        <p:txBody>
          <a:bodyPr wrap="square" lIns="0" tIns="0" rIns="0" bIns="0" rtlCol="0" anchor="ctr"/>
          <a:lstStyle/>
          <a:p>
            <a:pPr marL="0" indent="0">
              <a:buNone/>
            </a:pPr>
            <a:r>
              <a:rPr lang="en-US" sz="1100" b="1" kern="0" spc="180" dirty="0">
                <a:solidFill>
                  <a:srgbClr val="5A6484"/>
                </a:solidFill>
                <a:latin typeface="Calibri" pitchFamily="34" charset="0"/>
                <a:ea typeface="Calibri" pitchFamily="34" charset="-122"/>
                <a:cs typeface="Calibri" pitchFamily="34" charset="-120"/>
              </a:rPr>
              <a:t>A CONTESTED PATENT DISPUTE IS ROUTED</a:t>
            </a:r>
            <a:endParaRPr lang="en-US" sz="1100" dirty="0"/>
          </a:p>
        </p:txBody>
      </p:sp>
      <p:sp>
        <p:nvSpPr>
          <p:cNvPr id="6" name="Shape 4"/>
          <p:cNvSpPr/>
          <p:nvPr/>
        </p:nvSpPr>
        <p:spPr>
          <a:xfrm>
            <a:off x="548640" y="2148840"/>
            <a:ext cx="3429000" cy="566928"/>
          </a:xfrm>
          <a:prstGeom prst="roundRect">
            <a:avLst>
              <a:gd name="adj" fmla="val 8065"/>
            </a:avLst>
          </a:prstGeom>
          <a:solidFill>
            <a:srgbClr val="FFFFFF"/>
          </a:solidFill>
          <a:ln w="15875">
            <a:solidFill>
              <a:srgbClr val="DCE3F2"/>
            </a:solidFill>
            <a:prstDash val="solid"/>
          </a:ln>
        </p:spPr>
        <p:txBody>
          <a:bodyPr/>
          <a:lstStyle/>
          <a:p>
            <a:endParaRPr lang="en-US"/>
          </a:p>
        </p:txBody>
      </p:sp>
      <p:sp>
        <p:nvSpPr>
          <p:cNvPr id="7" name="Text 5"/>
          <p:cNvSpPr/>
          <p:nvPr/>
        </p:nvSpPr>
        <p:spPr>
          <a:xfrm>
            <a:off x="731520" y="2148840"/>
            <a:ext cx="3063240" cy="566928"/>
          </a:xfrm>
          <a:prstGeom prst="rect">
            <a:avLst/>
          </a:prstGeom>
          <a:noFill/>
          <a:ln/>
        </p:spPr>
        <p:txBody>
          <a:bodyPr wrap="square" lIns="0" tIns="0" rIns="0" bIns="0" rtlCol="0" anchor="ctr"/>
          <a:lstStyle/>
          <a:p>
            <a:pPr marL="0" indent="0">
              <a:lnSpc>
                <a:spcPts val="1500"/>
              </a:lnSpc>
              <a:buNone/>
            </a:pPr>
            <a:r>
              <a:rPr lang="en-US" sz="1250" dirty="0">
                <a:solidFill>
                  <a:srgbClr val="33405E"/>
                </a:solidFill>
                <a:latin typeface="Calibri" pitchFamily="34" charset="0"/>
                <a:ea typeface="Calibri" pitchFamily="34" charset="-122"/>
                <a:cs typeface="Calibri" pitchFamily="34" charset="-120"/>
              </a:rPr>
              <a:t>Practicing patentee,</a:t>
            </a:r>
            <a:endParaRPr lang="en-US" sz="1250" dirty="0"/>
          </a:p>
          <a:p>
            <a:pPr marL="0" indent="0">
              <a:lnSpc>
                <a:spcPts val="1500"/>
              </a:lnSpc>
              <a:buNone/>
            </a:pPr>
            <a:r>
              <a:rPr lang="en-US" sz="1250" dirty="0">
                <a:solidFill>
                  <a:srgbClr val="33405E"/>
                </a:solidFill>
                <a:latin typeface="Calibri" pitchFamily="34" charset="0"/>
                <a:ea typeface="Calibri" pitchFamily="34" charset="-122"/>
                <a:cs typeface="Calibri" pitchFamily="34" charset="-120"/>
              </a:rPr>
              <a:t>importing rival</a:t>
            </a:r>
            <a:endParaRPr lang="en-US" sz="1250" dirty="0"/>
          </a:p>
        </p:txBody>
      </p:sp>
      <p:sp>
        <p:nvSpPr>
          <p:cNvPr id="8" name="Shape 6"/>
          <p:cNvSpPr/>
          <p:nvPr/>
        </p:nvSpPr>
        <p:spPr>
          <a:xfrm>
            <a:off x="4105656" y="2363724"/>
            <a:ext cx="457200" cy="137160"/>
          </a:xfrm>
          <a:prstGeom prst="rightArrow">
            <a:avLst/>
          </a:prstGeom>
          <a:solidFill>
            <a:srgbClr val="C3CCE3"/>
          </a:solidFill>
          <a:ln/>
        </p:spPr>
        <p:txBody>
          <a:bodyPr/>
          <a:lstStyle/>
          <a:p>
            <a:endParaRPr lang="en-US"/>
          </a:p>
        </p:txBody>
      </p:sp>
      <p:sp>
        <p:nvSpPr>
          <p:cNvPr id="9" name="Shape 7"/>
          <p:cNvSpPr/>
          <p:nvPr/>
        </p:nvSpPr>
        <p:spPr>
          <a:xfrm>
            <a:off x="4224528" y="2148840"/>
            <a:ext cx="1783080" cy="566928"/>
          </a:xfrm>
          <a:prstGeom prst="roundRect">
            <a:avLst>
              <a:gd name="adj" fmla="val 8065"/>
            </a:avLst>
          </a:prstGeom>
          <a:solidFill>
            <a:srgbClr val="C9A227"/>
          </a:solidFill>
          <a:ln w="12700">
            <a:solidFill>
              <a:srgbClr val="C9A227"/>
            </a:solidFill>
            <a:prstDash val="solid"/>
          </a:ln>
        </p:spPr>
        <p:txBody>
          <a:bodyPr/>
          <a:lstStyle/>
          <a:p>
            <a:endParaRPr lang="en-US"/>
          </a:p>
        </p:txBody>
      </p:sp>
      <p:sp>
        <p:nvSpPr>
          <p:cNvPr id="10" name="Text 8"/>
          <p:cNvSpPr/>
          <p:nvPr/>
        </p:nvSpPr>
        <p:spPr>
          <a:xfrm>
            <a:off x="4224528" y="2148840"/>
            <a:ext cx="1783080" cy="566928"/>
          </a:xfrm>
          <a:prstGeom prst="rect">
            <a:avLst/>
          </a:prstGeom>
          <a:noFill/>
          <a:ln/>
        </p:spPr>
        <p:txBody>
          <a:bodyPr wrap="square" lIns="0" tIns="0" rIns="0" bIns="0" rtlCol="0" anchor="ctr"/>
          <a:lstStyle/>
          <a:p>
            <a:pPr marL="0" indent="0" algn="ctr">
              <a:lnSpc>
                <a:spcPts val="1600"/>
              </a:lnSpc>
              <a:buNone/>
            </a:pPr>
            <a:r>
              <a:rPr lang="en-US" sz="1500" b="1" dirty="0">
                <a:solidFill>
                  <a:srgbClr val="3D2F06"/>
                </a:solidFill>
                <a:latin typeface="Cambria" pitchFamily="34" charset="0"/>
                <a:ea typeface="Cambria" pitchFamily="34" charset="-122"/>
                <a:cs typeface="Cambria" pitchFamily="34" charset="-120"/>
              </a:rPr>
              <a:t>ITC</a:t>
            </a:r>
            <a:endParaRPr lang="en-US" sz="1500" dirty="0"/>
          </a:p>
        </p:txBody>
      </p:sp>
      <p:sp>
        <p:nvSpPr>
          <p:cNvPr id="11" name="Shape 9"/>
          <p:cNvSpPr/>
          <p:nvPr/>
        </p:nvSpPr>
        <p:spPr>
          <a:xfrm>
            <a:off x="6135624" y="2363724"/>
            <a:ext cx="457200" cy="137160"/>
          </a:xfrm>
          <a:prstGeom prst="rightArrow">
            <a:avLst/>
          </a:prstGeom>
          <a:solidFill>
            <a:srgbClr val="C3CCE3"/>
          </a:solidFill>
          <a:ln/>
        </p:spPr>
        <p:txBody>
          <a:bodyPr/>
          <a:lstStyle/>
          <a:p>
            <a:endParaRPr lang="en-US"/>
          </a:p>
        </p:txBody>
      </p:sp>
      <p:sp>
        <p:nvSpPr>
          <p:cNvPr id="12" name="Shape 10"/>
          <p:cNvSpPr/>
          <p:nvPr/>
        </p:nvSpPr>
        <p:spPr>
          <a:xfrm>
            <a:off x="6446520" y="2148840"/>
            <a:ext cx="5193792" cy="566928"/>
          </a:xfrm>
          <a:prstGeom prst="roundRect">
            <a:avLst>
              <a:gd name="adj" fmla="val 8065"/>
            </a:avLst>
          </a:prstGeom>
          <a:solidFill>
            <a:srgbClr val="FBF3E0"/>
          </a:solidFill>
          <a:ln w="12700">
            <a:solidFill>
              <a:srgbClr val="FBF3E0"/>
            </a:solidFill>
            <a:prstDash val="solid"/>
          </a:ln>
        </p:spPr>
        <p:txBody>
          <a:bodyPr/>
          <a:lstStyle/>
          <a:p>
            <a:endParaRPr lang="en-US"/>
          </a:p>
        </p:txBody>
      </p:sp>
      <p:sp>
        <p:nvSpPr>
          <p:cNvPr id="13" name="Text 11"/>
          <p:cNvSpPr/>
          <p:nvPr/>
        </p:nvSpPr>
        <p:spPr>
          <a:xfrm>
            <a:off x="6647688" y="2148840"/>
            <a:ext cx="4791456" cy="566928"/>
          </a:xfrm>
          <a:prstGeom prst="rect">
            <a:avLst/>
          </a:prstGeom>
          <a:noFill/>
          <a:ln/>
        </p:spPr>
        <p:txBody>
          <a:bodyPr wrap="square" lIns="0" tIns="0" rIns="0" bIns="0" rtlCol="0" anchor="ctr"/>
          <a:lstStyle/>
          <a:p>
            <a:pPr marL="0" indent="0">
              <a:lnSpc>
                <a:spcPts val="1500"/>
              </a:lnSpc>
              <a:buNone/>
            </a:pPr>
            <a:r>
              <a:rPr lang="en-US" sz="1250" dirty="0">
                <a:solidFill>
                  <a:srgbClr val="5C4A16"/>
                </a:solidFill>
                <a:latin typeface="Calibri" pitchFamily="34" charset="0"/>
                <a:ea typeface="Calibri" pitchFamily="34" charset="-122"/>
                <a:cs typeface="Calibri" pitchFamily="34" charset="-120"/>
              </a:rPr>
              <a:t>Exclusion order — a statutory presumption of relief. </a:t>
            </a:r>
            <a:r>
              <a:rPr lang="en-US" sz="1250" i="1" dirty="0">
                <a:solidFill>
                  <a:srgbClr val="5C4A16"/>
                </a:solidFill>
                <a:latin typeface="Calibri" pitchFamily="34" charset="0"/>
                <a:ea typeface="Calibri" pitchFamily="34" charset="-122"/>
                <a:cs typeface="Calibri" pitchFamily="34" charset="-120"/>
              </a:rPr>
              <a:t>eBay</a:t>
            </a:r>
            <a:r>
              <a:rPr lang="en-US" sz="1250" dirty="0">
                <a:solidFill>
                  <a:srgbClr val="5C4A16"/>
                </a:solidFill>
                <a:latin typeface="Calibri" pitchFamily="34" charset="0"/>
                <a:ea typeface="Calibri" pitchFamily="34" charset="-122"/>
                <a:cs typeface="Calibri" pitchFamily="34" charset="-120"/>
              </a:rPr>
              <a:t> never applies.</a:t>
            </a:r>
            <a:endParaRPr lang="en-US" sz="1250" dirty="0"/>
          </a:p>
        </p:txBody>
      </p:sp>
      <p:sp>
        <p:nvSpPr>
          <p:cNvPr id="14" name="Shape 12"/>
          <p:cNvSpPr/>
          <p:nvPr/>
        </p:nvSpPr>
        <p:spPr>
          <a:xfrm>
            <a:off x="548640" y="2825496"/>
            <a:ext cx="3429000" cy="566928"/>
          </a:xfrm>
          <a:prstGeom prst="roundRect">
            <a:avLst>
              <a:gd name="adj" fmla="val 8065"/>
            </a:avLst>
          </a:prstGeom>
          <a:solidFill>
            <a:srgbClr val="FFFFFF"/>
          </a:solidFill>
          <a:ln w="15875">
            <a:solidFill>
              <a:srgbClr val="DCE3F2"/>
            </a:solidFill>
            <a:prstDash val="solid"/>
          </a:ln>
        </p:spPr>
        <p:txBody>
          <a:bodyPr/>
          <a:lstStyle/>
          <a:p>
            <a:endParaRPr lang="en-US"/>
          </a:p>
        </p:txBody>
      </p:sp>
      <p:sp>
        <p:nvSpPr>
          <p:cNvPr id="15" name="Text 13"/>
          <p:cNvSpPr/>
          <p:nvPr/>
        </p:nvSpPr>
        <p:spPr>
          <a:xfrm>
            <a:off x="731520" y="2825496"/>
            <a:ext cx="3063240" cy="566928"/>
          </a:xfrm>
          <a:prstGeom prst="rect">
            <a:avLst/>
          </a:prstGeom>
          <a:noFill/>
          <a:ln/>
        </p:spPr>
        <p:txBody>
          <a:bodyPr wrap="square" lIns="0" tIns="0" rIns="0" bIns="0" rtlCol="0" anchor="ctr"/>
          <a:lstStyle/>
          <a:p>
            <a:pPr marL="0" indent="0">
              <a:lnSpc>
                <a:spcPts val="1500"/>
              </a:lnSpc>
              <a:buNone/>
            </a:pPr>
            <a:r>
              <a:rPr lang="en-US" sz="1250" dirty="0">
                <a:solidFill>
                  <a:srgbClr val="33405E"/>
                </a:solidFill>
                <a:latin typeface="Calibri" pitchFamily="34" charset="0"/>
                <a:ea typeface="Calibri" pitchFamily="34" charset="-122"/>
                <a:cs typeface="Calibri" pitchFamily="34" charset="-120"/>
              </a:rPr>
              <a:t>Weak patent, or an NPE</a:t>
            </a:r>
            <a:endParaRPr lang="en-US" sz="1250" dirty="0"/>
          </a:p>
          <a:p>
            <a:pPr marL="0" indent="0">
              <a:lnSpc>
                <a:spcPts val="1500"/>
              </a:lnSpc>
              <a:buNone/>
            </a:pPr>
            <a:r>
              <a:rPr lang="en-US" sz="1250" dirty="0">
                <a:solidFill>
                  <a:srgbClr val="33405E"/>
                </a:solidFill>
                <a:latin typeface="Calibri" pitchFamily="34" charset="0"/>
                <a:ea typeface="Calibri" pitchFamily="34" charset="-122"/>
                <a:cs typeface="Calibri" pitchFamily="34" charset="-120"/>
              </a:rPr>
              <a:t>asserting one</a:t>
            </a:r>
            <a:endParaRPr lang="en-US" sz="1250" dirty="0"/>
          </a:p>
        </p:txBody>
      </p:sp>
      <p:sp>
        <p:nvSpPr>
          <p:cNvPr id="16" name="Shape 14"/>
          <p:cNvSpPr/>
          <p:nvPr/>
        </p:nvSpPr>
        <p:spPr>
          <a:xfrm>
            <a:off x="4105656" y="3040380"/>
            <a:ext cx="457200" cy="137160"/>
          </a:xfrm>
          <a:prstGeom prst="rightArrow">
            <a:avLst/>
          </a:prstGeom>
          <a:solidFill>
            <a:srgbClr val="C3CCE3"/>
          </a:solidFill>
          <a:ln/>
        </p:spPr>
        <p:txBody>
          <a:bodyPr/>
          <a:lstStyle/>
          <a:p>
            <a:endParaRPr lang="en-US"/>
          </a:p>
        </p:txBody>
      </p:sp>
      <p:sp>
        <p:nvSpPr>
          <p:cNvPr id="17" name="Shape 15"/>
          <p:cNvSpPr/>
          <p:nvPr/>
        </p:nvSpPr>
        <p:spPr>
          <a:xfrm>
            <a:off x="4224528" y="2825496"/>
            <a:ext cx="1783080" cy="566928"/>
          </a:xfrm>
          <a:prstGeom prst="roundRect">
            <a:avLst>
              <a:gd name="adj" fmla="val 8065"/>
            </a:avLst>
          </a:prstGeom>
          <a:solidFill>
            <a:srgbClr val="8FAEE0"/>
          </a:solidFill>
          <a:ln w="12700">
            <a:solidFill>
              <a:srgbClr val="8FAEE0"/>
            </a:solidFill>
            <a:prstDash val="solid"/>
          </a:ln>
        </p:spPr>
        <p:txBody>
          <a:bodyPr/>
          <a:lstStyle/>
          <a:p>
            <a:endParaRPr lang="en-US"/>
          </a:p>
        </p:txBody>
      </p:sp>
      <p:sp>
        <p:nvSpPr>
          <p:cNvPr id="18" name="Text 16"/>
          <p:cNvSpPr/>
          <p:nvPr/>
        </p:nvSpPr>
        <p:spPr>
          <a:xfrm>
            <a:off x="4224528" y="2825496"/>
            <a:ext cx="1783080" cy="566928"/>
          </a:xfrm>
          <a:prstGeom prst="rect">
            <a:avLst/>
          </a:prstGeom>
          <a:noFill/>
          <a:ln/>
        </p:spPr>
        <p:txBody>
          <a:bodyPr wrap="square" lIns="0" tIns="0" rIns="0" bIns="0" rtlCol="0" anchor="ctr"/>
          <a:lstStyle/>
          <a:p>
            <a:pPr marL="0" indent="0" algn="ctr">
              <a:lnSpc>
                <a:spcPts val="1600"/>
              </a:lnSpc>
              <a:buNone/>
            </a:pPr>
            <a:r>
              <a:rPr lang="en-US" sz="1500" b="1" dirty="0">
                <a:solidFill>
                  <a:srgbClr val="1E2761"/>
                </a:solidFill>
                <a:latin typeface="Cambria" pitchFamily="34" charset="0"/>
                <a:ea typeface="Cambria" pitchFamily="34" charset="-122"/>
                <a:cs typeface="Cambria" pitchFamily="34" charset="-120"/>
              </a:rPr>
              <a:t>PTAB</a:t>
            </a:r>
            <a:endParaRPr lang="en-US" sz="1500" dirty="0"/>
          </a:p>
        </p:txBody>
      </p:sp>
      <p:sp>
        <p:nvSpPr>
          <p:cNvPr id="19" name="Shape 17"/>
          <p:cNvSpPr/>
          <p:nvPr/>
        </p:nvSpPr>
        <p:spPr>
          <a:xfrm>
            <a:off x="6135624" y="3040380"/>
            <a:ext cx="457200" cy="137160"/>
          </a:xfrm>
          <a:prstGeom prst="rightArrow">
            <a:avLst/>
          </a:prstGeom>
          <a:solidFill>
            <a:srgbClr val="C3CCE3"/>
          </a:solidFill>
          <a:ln/>
        </p:spPr>
        <p:txBody>
          <a:bodyPr/>
          <a:lstStyle/>
          <a:p>
            <a:endParaRPr lang="en-US"/>
          </a:p>
        </p:txBody>
      </p:sp>
      <p:sp>
        <p:nvSpPr>
          <p:cNvPr id="20" name="Shape 18"/>
          <p:cNvSpPr/>
          <p:nvPr/>
        </p:nvSpPr>
        <p:spPr>
          <a:xfrm>
            <a:off x="6446520" y="2825496"/>
            <a:ext cx="5193792" cy="566928"/>
          </a:xfrm>
          <a:prstGeom prst="roundRect">
            <a:avLst>
              <a:gd name="adj" fmla="val 8065"/>
            </a:avLst>
          </a:prstGeom>
          <a:solidFill>
            <a:srgbClr val="EDF1FA"/>
          </a:solidFill>
          <a:ln w="12700">
            <a:solidFill>
              <a:srgbClr val="EDF1FA"/>
            </a:solidFill>
            <a:prstDash val="solid"/>
          </a:ln>
        </p:spPr>
        <p:txBody>
          <a:bodyPr/>
          <a:lstStyle/>
          <a:p>
            <a:endParaRPr lang="en-US"/>
          </a:p>
        </p:txBody>
      </p:sp>
      <p:sp>
        <p:nvSpPr>
          <p:cNvPr id="21" name="Text 19"/>
          <p:cNvSpPr/>
          <p:nvPr/>
        </p:nvSpPr>
        <p:spPr>
          <a:xfrm>
            <a:off x="6647688" y="2825496"/>
            <a:ext cx="4791456" cy="566928"/>
          </a:xfrm>
          <a:prstGeom prst="rect">
            <a:avLst/>
          </a:prstGeom>
          <a:noFill/>
          <a:ln/>
        </p:spPr>
        <p:txBody>
          <a:bodyPr wrap="square" lIns="0" tIns="0" rIns="0" bIns="0" rtlCol="0" anchor="ctr"/>
          <a:lstStyle/>
          <a:p>
            <a:pPr marL="0" indent="0">
              <a:lnSpc>
                <a:spcPts val="1500"/>
              </a:lnSpc>
              <a:buNone/>
            </a:pPr>
            <a:r>
              <a:rPr lang="en-US" sz="1250" dirty="0">
                <a:solidFill>
                  <a:srgbClr val="1E2761"/>
                </a:solidFill>
                <a:latin typeface="Calibri" pitchFamily="34" charset="0"/>
                <a:ea typeface="Calibri" pitchFamily="34" charset="-122"/>
                <a:cs typeface="Calibri" pitchFamily="34" charset="-120"/>
              </a:rPr>
              <a:t>Claims cancelled before the remedy stage. The case never reaches </a:t>
            </a:r>
            <a:r>
              <a:rPr lang="en-US" sz="1250" i="1" dirty="0">
                <a:solidFill>
                  <a:srgbClr val="1E2761"/>
                </a:solidFill>
                <a:latin typeface="Calibri" pitchFamily="34" charset="0"/>
                <a:ea typeface="Calibri" pitchFamily="34" charset="-122"/>
                <a:cs typeface="Calibri" pitchFamily="34" charset="-120"/>
              </a:rPr>
              <a:t>eBay</a:t>
            </a:r>
            <a:r>
              <a:rPr lang="en-US" sz="1250" dirty="0">
                <a:solidFill>
                  <a:srgbClr val="1E2761"/>
                </a:solidFill>
                <a:latin typeface="Calibri" pitchFamily="34" charset="0"/>
                <a:ea typeface="Calibri" pitchFamily="34" charset="-122"/>
                <a:cs typeface="Calibri" pitchFamily="34" charset="-120"/>
              </a:rPr>
              <a:t>.</a:t>
            </a:r>
            <a:endParaRPr lang="en-US" sz="1250" dirty="0"/>
          </a:p>
        </p:txBody>
      </p:sp>
      <p:sp>
        <p:nvSpPr>
          <p:cNvPr id="22" name="Shape 20"/>
          <p:cNvSpPr/>
          <p:nvPr/>
        </p:nvSpPr>
        <p:spPr>
          <a:xfrm>
            <a:off x="548640" y="3502152"/>
            <a:ext cx="3429000" cy="566928"/>
          </a:xfrm>
          <a:prstGeom prst="roundRect">
            <a:avLst>
              <a:gd name="adj" fmla="val 8065"/>
            </a:avLst>
          </a:prstGeom>
          <a:solidFill>
            <a:srgbClr val="FFFFFF"/>
          </a:solidFill>
          <a:ln w="15875">
            <a:solidFill>
              <a:srgbClr val="DCE3F2"/>
            </a:solidFill>
            <a:prstDash val="solid"/>
          </a:ln>
        </p:spPr>
        <p:txBody>
          <a:bodyPr/>
          <a:lstStyle/>
          <a:p>
            <a:endParaRPr lang="en-US"/>
          </a:p>
        </p:txBody>
      </p:sp>
      <p:sp>
        <p:nvSpPr>
          <p:cNvPr id="23" name="Text 21"/>
          <p:cNvSpPr/>
          <p:nvPr/>
        </p:nvSpPr>
        <p:spPr>
          <a:xfrm>
            <a:off x="731520" y="3502152"/>
            <a:ext cx="3063240" cy="566928"/>
          </a:xfrm>
          <a:prstGeom prst="rect">
            <a:avLst/>
          </a:prstGeom>
          <a:noFill/>
          <a:ln/>
        </p:spPr>
        <p:txBody>
          <a:bodyPr wrap="square" lIns="0" tIns="0" rIns="0" bIns="0" rtlCol="0" anchor="ctr"/>
          <a:lstStyle/>
          <a:p>
            <a:pPr marL="0" indent="0">
              <a:lnSpc>
                <a:spcPts val="1500"/>
              </a:lnSpc>
              <a:buNone/>
            </a:pPr>
            <a:r>
              <a:rPr lang="en-US" sz="1250" dirty="0">
                <a:solidFill>
                  <a:srgbClr val="33405E"/>
                </a:solidFill>
                <a:latin typeface="Calibri" pitchFamily="34" charset="0"/>
                <a:ea typeface="Calibri" pitchFamily="34" charset="-122"/>
                <a:cs typeface="Calibri" pitchFamily="34" charset="-120"/>
              </a:rPr>
              <a:t>The residue</a:t>
            </a:r>
            <a:endParaRPr lang="en-US" sz="1250" dirty="0"/>
          </a:p>
        </p:txBody>
      </p:sp>
      <p:sp>
        <p:nvSpPr>
          <p:cNvPr id="24" name="Shape 22"/>
          <p:cNvSpPr/>
          <p:nvPr/>
        </p:nvSpPr>
        <p:spPr>
          <a:xfrm>
            <a:off x="4105656" y="3717036"/>
            <a:ext cx="457200" cy="137160"/>
          </a:xfrm>
          <a:prstGeom prst="rightArrow">
            <a:avLst/>
          </a:prstGeom>
          <a:solidFill>
            <a:srgbClr val="C3CCE3"/>
          </a:solidFill>
          <a:ln/>
        </p:spPr>
        <p:txBody>
          <a:bodyPr/>
          <a:lstStyle/>
          <a:p>
            <a:endParaRPr lang="en-US"/>
          </a:p>
        </p:txBody>
      </p:sp>
      <p:sp>
        <p:nvSpPr>
          <p:cNvPr id="25" name="Shape 23"/>
          <p:cNvSpPr/>
          <p:nvPr/>
        </p:nvSpPr>
        <p:spPr>
          <a:xfrm>
            <a:off x="4224528" y="3502152"/>
            <a:ext cx="1783080" cy="566928"/>
          </a:xfrm>
          <a:prstGeom prst="roundRect">
            <a:avLst>
              <a:gd name="adj" fmla="val 8065"/>
            </a:avLst>
          </a:prstGeom>
          <a:solidFill>
            <a:srgbClr val="1E2761"/>
          </a:solidFill>
          <a:ln w="12700">
            <a:solidFill>
              <a:srgbClr val="1E2761"/>
            </a:solidFill>
            <a:prstDash val="solid"/>
          </a:ln>
        </p:spPr>
        <p:txBody>
          <a:bodyPr/>
          <a:lstStyle/>
          <a:p>
            <a:endParaRPr lang="en-US"/>
          </a:p>
        </p:txBody>
      </p:sp>
      <p:sp>
        <p:nvSpPr>
          <p:cNvPr id="26" name="Text 24"/>
          <p:cNvSpPr/>
          <p:nvPr/>
        </p:nvSpPr>
        <p:spPr>
          <a:xfrm>
            <a:off x="4224528" y="3502152"/>
            <a:ext cx="1783080" cy="566928"/>
          </a:xfrm>
          <a:prstGeom prst="rect">
            <a:avLst/>
          </a:prstGeom>
          <a:noFill/>
          <a:ln/>
        </p:spPr>
        <p:txBody>
          <a:bodyPr wrap="square" lIns="0" tIns="0" rIns="0" bIns="0" rtlCol="0" anchor="ctr"/>
          <a:lstStyle/>
          <a:p>
            <a:pPr marL="0" indent="0" algn="ctr">
              <a:lnSpc>
                <a:spcPts val="1600"/>
              </a:lnSpc>
              <a:buNone/>
            </a:pPr>
            <a:r>
              <a:rPr lang="en-US" sz="1500" b="1" dirty="0">
                <a:solidFill>
                  <a:srgbClr val="FFFFFF"/>
                </a:solidFill>
                <a:latin typeface="Cambria" pitchFamily="34" charset="0"/>
                <a:ea typeface="Cambria" pitchFamily="34" charset="-122"/>
                <a:cs typeface="Cambria" pitchFamily="34" charset="-120"/>
              </a:rPr>
              <a:t>DISTRICT</a:t>
            </a:r>
            <a:endParaRPr lang="en-US" sz="1500" dirty="0"/>
          </a:p>
          <a:p>
            <a:pPr marL="0" indent="0" algn="ctr">
              <a:lnSpc>
                <a:spcPts val="1600"/>
              </a:lnSpc>
              <a:buNone/>
            </a:pPr>
            <a:r>
              <a:rPr lang="en-US" sz="1500" b="1" dirty="0">
                <a:solidFill>
                  <a:srgbClr val="FFFFFF"/>
                </a:solidFill>
                <a:latin typeface="Cambria" pitchFamily="34" charset="0"/>
                <a:ea typeface="Cambria" pitchFamily="34" charset="-122"/>
                <a:cs typeface="Cambria" pitchFamily="34" charset="-120"/>
              </a:rPr>
              <a:t>COURT</a:t>
            </a:r>
            <a:endParaRPr lang="en-US" sz="1500" dirty="0"/>
          </a:p>
        </p:txBody>
      </p:sp>
      <p:sp>
        <p:nvSpPr>
          <p:cNvPr id="27" name="Shape 25"/>
          <p:cNvSpPr/>
          <p:nvPr/>
        </p:nvSpPr>
        <p:spPr>
          <a:xfrm>
            <a:off x="6135624" y="3717036"/>
            <a:ext cx="457200" cy="137160"/>
          </a:xfrm>
          <a:prstGeom prst="rightArrow">
            <a:avLst/>
          </a:prstGeom>
          <a:solidFill>
            <a:srgbClr val="C3CCE3"/>
          </a:solidFill>
          <a:ln/>
        </p:spPr>
        <p:txBody>
          <a:bodyPr/>
          <a:lstStyle/>
          <a:p>
            <a:endParaRPr lang="en-US"/>
          </a:p>
        </p:txBody>
      </p:sp>
      <p:sp>
        <p:nvSpPr>
          <p:cNvPr id="28" name="Shape 26"/>
          <p:cNvSpPr/>
          <p:nvPr/>
        </p:nvSpPr>
        <p:spPr>
          <a:xfrm>
            <a:off x="6446520" y="3502152"/>
            <a:ext cx="5193792" cy="566928"/>
          </a:xfrm>
          <a:prstGeom prst="roundRect">
            <a:avLst>
              <a:gd name="adj" fmla="val 8065"/>
            </a:avLst>
          </a:prstGeom>
          <a:solidFill>
            <a:srgbClr val="F4F6FB"/>
          </a:solidFill>
          <a:ln w="12700">
            <a:solidFill>
              <a:srgbClr val="F4F6FB"/>
            </a:solidFill>
            <a:prstDash val="solid"/>
          </a:ln>
        </p:spPr>
        <p:txBody>
          <a:bodyPr/>
          <a:lstStyle/>
          <a:p>
            <a:endParaRPr lang="en-US"/>
          </a:p>
        </p:txBody>
      </p:sp>
      <p:sp>
        <p:nvSpPr>
          <p:cNvPr id="29" name="Text 27"/>
          <p:cNvSpPr/>
          <p:nvPr/>
        </p:nvSpPr>
        <p:spPr>
          <a:xfrm>
            <a:off x="6647688" y="3502152"/>
            <a:ext cx="4791456" cy="566928"/>
          </a:xfrm>
          <a:prstGeom prst="rect">
            <a:avLst/>
          </a:prstGeom>
          <a:noFill/>
          <a:ln/>
        </p:spPr>
        <p:txBody>
          <a:bodyPr wrap="square" lIns="0" tIns="0" rIns="0" bIns="0" rtlCol="0" anchor="ctr"/>
          <a:lstStyle/>
          <a:p>
            <a:pPr marL="0" indent="0">
              <a:lnSpc>
                <a:spcPts val="1500"/>
              </a:lnSpc>
              <a:buNone/>
            </a:pPr>
            <a:r>
              <a:rPr lang="en-US" sz="1250" dirty="0">
                <a:solidFill>
                  <a:srgbClr val="33405E"/>
                </a:solidFill>
                <a:latin typeface="Calibri" pitchFamily="34" charset="0"/>
                <a:ea typeface="Calibri" pitchFamily="34" charset="-122"/>
                <a:cs typeface="Calibri" pitchFamily="34" charset="-120"/>
              </a:rPr>
              <a:t>The four-factor test — applied to a population already filtered by the other two.</a:t>
            </a:r>
            <a:endParaRPr lang="en-US" sz="1250" dirty="0"/>
          </a:p>
        </p:txBody>
      </p:sp>
      <p:sp>
        <p:nvSpPr>
          <p:cNvPr id="30" name="Shape 28"/>
          <p:cNvSpPr/>
          <p:nvPr/>
        </p:nvSpPr>
        <p:spPr>
          <a:xfrm>
            <a:off x="2926080" y="4297680"/>
            <a:ext cx="4315968" cy="292608"/>
          </a:xfrm>
          <a:prstGeom prst="rect">
            <a:avLst/>
          </a:prstGeom>
          <a:solidFill>
            <a:srgbClr val="8FAEE0"/>
          </a:solidFill>
          <a:ln/>
        </p:spPr>
        <p:txBody>
          <a:bodyPr/>
          <a:lstStyle/>
          <a:p>
            <a:endParaRPr lang="en-US"/>
          </a:p>
        </p:txBody>
      </p:sp>
      <p:sp>
        <p:nvSpPr>
          <p:cNvPr id="31" name="Shape 29"/>
          <p:cNvSpPr/>
          <p:nvPr/>
        </p:nvSpPr>
        <p:spPr>
          <a:xfrm>
            <a:off x="7370064" y="4297680"/>
            <a:ext cx="4270248" cy="292608"/>
          </a:xfrm>
          <a:prstGeom prst="rect">
            <a:avLst/>
          </a:prstGeom>
          <a:solidFill>
            <a:srgbClr val="C9A227"/>
          </a:solidFill>
          <a:ln/>
        </p:spPr>
        <p:txBody>
          <a:bodyPr/>
          <a:lstStyle/>
          <a:p>
            <a:endParaRPr lang="en-US"/>
          </a:p>
        </p:txBody>
      </p:sp>
      <p:sp>
        <p:nvSpPr>
          <p:cNvPr id="32" name="Text 30"/>
          <p:cNvSpPr/>
          <p:nvPr/>
        </p:nvSpPr>
        <p:spPr>
          <a:xfrm>
            <a:off x="3090672" y="4297680"/>
            <a:ext cx="3986784" cy="292608"/>
          </a:xfrm>
          <a:prstGeom prst="rect">
            <a:avLst/>
          </a:prstGeom>
          <a:noFill/>
          <a:ln/>
        </p:spPr>
        <p:txBody>
          <a:bodyPr wrap="square" lIns="0" tIns="0" rIns="0" bIns="0" rtlCol="0" anchor="ctr"/>
          <a:lstStyle/>
          <a:p>
            <a:pPr marL="0" indent="0">
              <a:buNone/>
            </a:pPr>
            <a:r>
              <a:rPr lang="en-US" sz="1150" b="1" dirty="0">
                <a:solidFill>
                  <a:srgbClr val="1E2761"/>
                </a:solidFill>
                <a:latin typeface="Calibri" pitchFamily="34" charset="0"/>
                <a:ea typeface="Calibri" pitchFamily="34" charset="-122"/>
                <a:cs typeface="Calibri" pitchFamily="34" charset="-120"/>
              </a:rPr>
              <a:t>THE PTAB  —  a defendant's instrument</a:t>
            </a:r>
            <a:endParaRPr lang="en-US" sz="1150" dirty="0"/>
          </a:p>
        </p:txBody>
      </p:sp>
      <p:sp>
        <p:nvSpPr>
          <p:cNvPr id="33" name="Text 31"/>
          <p:cNvSpPr/>
          <p:nvPr/>
        </p:nvSpPr>
        <p:spPr>
          <a:xfrm>
            <a:off x="7534656" y="4297680"/>
            <a:ext cx="3941064" cy="292608"/>
          </a:xfrm>
          <a:prstGeom prst="rect">
            <a:avLst/>
          </a:prstGeom>
          <a:noFill/>
          <a:ln/>
        </p:spPr>
        <p:txBody>
          <a:bodyPr wrap="square" lIns="0" tIns="0" rIns="0" bIns="0" rtlCol="0" anchor="ctr"/>
          <a:lstStyle/>
          <a:p>
            <a:pPr marL="0" indent="0">
              <a:buNone/>
            </a:pPr>
            <a:r>
              <a:rPr lang="en-US" sz="1150" b="1" dirty="0">
                <a:solidFill>
                  <a:srgbClr val="3D2F06"/>
                </a:solidFill>
                <a:latin typeface="Calibri" pitchFamily="34" charset="0"/>
                <a:ea typeface="Calibri" pitchFamily="34" charset="-122"/>
                <a:cs typeface="Calibri" pitchFamily="34" charset="-120"/>
              </a:rPr>
              <a:t>THE ITC  —  a patentee's instrument</a:t>
            </a:r>
            <a:endParaRPr lang="en-US" sz="1150" dirty="0"/>
          </a:p>
        </p:txBody>
      </p:sp>
      <p:sp>
        <p:nvSpPr>
          <p:cNvPr id="34" name="Shape 32"/>
          <p:cNvSpPr/>
          <p:nvPr/>
        </p:nvSpPr>
        <p:spPr>
          <a:xfrm>
            <a:off x="2926080" y="4590288"/>
            <a:ext cx="8714232" cy="274320"/>
          </a:xfrm>
          <a:prstGeom prst="rect">
            <a:avLst/>
          </a:prstGeom>
          <a:solidFill>
            <a:srgbClr val="F7F9FD"/>
          </a:solidFill>
          <a:ln/>
        </p:spPr>
        <p:txBody>
          <a:bodyPr/>
          <a:lstStyle/>
          <a:p>
            <a:endParaRPr lang="en-US"/>
          </a:p>
        </p:txBody>
      </p:sp>
      <p:sp>
        <p:nvSpPr>
          <p:cNvPr id="35" name="Text 33"/>
          <p:cNvSpPr/>
          <p:nvPr/>
        </p:nvSpPr>
        <p:spPr>
          <a:xfrm>
            <a:off x="548640" y="4590288"/>
            <a:ext cx="2286000" cy="274320"/>
          </a:xfrm>
          <a:prstGeom prst="rect">
            <a:avLst/>
          </a:prstGeom>
          <a:noFill/>
          <a:ln/>
        </p:spPr>
        <p:txBody>
          <a:bodyPr wrap="square" lIns="0" tIns="0" rIns="0" bIns="0" rtlCol="0" anchor="ctr"/>
          <a:lstStyle/>
          <a:p>
            <a:pPr marL="0" indent="0" algn="r">
              <a:buNone/>
            </a:pPr>
            <a:r>
              <a:rPr lang="en-US" sz="1150" b="1" dirty="0">
                <a:solidFill>
                  <a:srgbClr val="1E2761"/>
                </a:solidFill>
                <a:latin typeface="Calibri" pitchFamily="34" charset="0"/>
                <a:ea typeface="Calibri" pitchFamily="34" charset="-122"/>
                <a:cs typeface="Calibri" pitchFamily="34" charset="-120"/>
              </a:rPr>
              <a:t>The gate</a:t>
            </a:r>
            <a:endParaRPr lang="en-US" sz="1150" dirty="0"/>
          </a:p>
        </p:txBody>
      </p:sp>
      <p:sp>
        <p:nvSpPr>
          <p:cNvPr id="36" name="Text 34"/>
          <p:cNvSpPr/>
          <p:nvPr/>
        </p:nvSpPr>
        <p:spPr>
          <a:xfrm>
            <a:off x="3090672" y="4590288"/>
            <a:ext cx="398678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 315(b) one-year bar; institution discretion</a:t>
            </a:r>
            <a:endParaRPr lang="en-US" sz="1150" dirty="0"/>
          </a:p>
        </p:txBody>
      </p:sp>
      <p:sp>
        <p:nvSpPr>
          <p:cNvPr id="37" name="Text 35"/>
          <p:cNvSpPr/>
          <p:nvPr/>
        </p:nvSpPr>
        <p:spPr>
          <a:xfrm>
            <a:off x="7534656" y="4590288"/>
            <a:ext cx="394106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Domestic industry, § 1337(a)(3)</a:t>
            </a:r>
            <a:endParaRPr lang="en-US" sz="1150" dirty="0"/>
          </a:p>
        </p:txBody>
      </p:sp>
      <p:sp>
        <p:nvSpPr>
          <p:cNvPr id="38" name="Text 36"/>
          <p:cNvSpPr/>
          <p:nvPr/>
        </p:nvSpPr>
        <p:spPr>
          <a:xfrm>
            <a:off x="548640" y="4864608"/>
            <a:ext cx="2286000" cy="274320"/>
          </a:xfrm>
          <a:prstGeom prst="rect">
            <a:avLst/>
          </a:prstGeom>
          <a:noFill/>
          <a:ln/>
        </p:spPr>
        <p:txBody>
          <a:bodyPr wrap="square" lIns="0" tIns="0" rIns="0" bIns="0" rtlCol="0" anchor="ctr"/>
          <a:lstStyle/>
          <a:p>
            <a:pPr marL="0" indent="0" algn="r">
              <a:buNone/>
            </a:pPr>
            <a:r>
              <a:rPr lang="en-US" sz="1150" b="1" dirty="0">
                <a:solidFill>
                  <a:srgbClr val="1E2761"/>
                </a:solidFill>
                <a:latin typeface="Calibri" pitchFamily="34" charset="0"/>
                <a:ea typeface="Calibri" pitchFamily="34" charset="-122"/>
                <a:cs typeface="Calibri" pitchFamily="34" charset="-120"/>
              </a:rPr>
              <a:t>Whom it favors</a:t>
            </a:r>
            <a:endParaRPr lang="en-US" sz="1150" dirty="0"/>
          </a:p>
        </p:txBody>
      </p:sp>
      <p:sp>
        <p:nvSpPr>
          <p:cNvPr id="39" name="Text 37"/>
          <p:cNvSpPr/>
          <p:nvPr/>
        </p:nvSpPr>
        <p:spPr>
          <a:xfrm>
            <a:off x="3090672" y="4864608"/>
            <a:ext cx="398678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Accused infringers, generally</a:t>
            </a:r>
            <a:endParaRPr lang="en-US" sz="1150" dirty="0"/>
          </a:p>
        </p:txBody>
      </p:sp>
      <p:sp>
        <p:nvSpPr>
          <p:cNvPr id="40" name="Text 38"/>
          <p:cNvSpPr/>
          <p:nvPr/>
        </p:nvSpPr>
        <p:spPr>
          <a:xfrm>
            <a:off x="7534656" y="4864608"/>
            <a:ext cx="394106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Practicing entities, specifically</a:t>
            </a:r>
            <a:endParaRPr lang="en-US" sz="1150" dirty="0"/>
          </a:p>
        </p:txBody>
      </p:sp>
      <p:sp>
        <p:nvSpPr>
          <p:cNvPr id="41" name="Shape 39"/>
          <p:cNvSpPr/>
          <p:nvPr/>
        </p:nvSpPr>
        <p:spPr>
          <a:xfrm>
            <a:off x="2926080" y="5138928"/>
            <a:ext cx="8714232" cy="274320"/>
          </a:xfrm>
          <a:prstGeom prst="rect">
            <a:avLst/>
          </a:prstGeom>
          <a:solidFill>
            <a:srgbClr val="F7F9FD"/>
          </a:solidFill>
          <a:ln/>
        </p:spPr>
        <p:txBody>
          <a:bodyPr/>
          <a:lstStyle/>
          <a:p>
            <a:endParaRPr lang="en-US"/>
          </a:p>
        </p:txBody>
      </p:sp>
      <p:sp>
        <p:nvSpPr>
          <p:cNvPr id="42" name="Text 40"/>
          <p:cNvSpPr/>
          <p:nvPr/>
        </p:nvSpPr>
        <p:spPr>
          <a:xfrm>
            <a:off x="548640" y="5138928"/>
            <a:ext cx="2286000" cy="274320"/>
          </a:xfrm>
          <a:prstGeom prst="rect">
            <a:avLst/>
          </a:prstGeom>
          <a:noFill/>
          <a:ln/>
        </p:spPr>
        <p:txBody>
          <a:bodyPr wrap="square" lIns="0" tIns="0" rIns="0" bIns="0" rtlCol="0" anchor="ctr"/>
          <a:lstStyle/>
          <a:p>
            <a:pPr marL="0" indent="0" algn="r">
              <a:buNone/>
            </a:pPr>
            <a:r>
              <a:rPr lang="en-US" sz="1150" b="1" dirty="0">
                <a:solidFill>
                  <a:srgbClr val="1E2761"/>
                </a:solidFill>
                <a:latin typeface="Calibri" pitchFamily="34" charset="0"/>
                <a:ea typeface="Calibri" pitchFamily="34" charset="-122"/>
                <a:cs typeface="Calibri" pitchFamily="34" charset="-120"/>
              </a:rPr>
              <a:t>Stay of the district case</a:t>
            </a:r>
            <a:endParaRPr lang="en-US" sz="1150" dirty="0"/>
          </a:p>
        </p:txBody>
      </p:sp>
      <p:sp>
        <p:nvSpPr>
          <p:cNvPr id="43" name="Text 41"/>
          <p:cNvSpPr/>
          <p:nvPr/>
        </p:nvSpPr>
        <p:spPr>
          <a:xfrm>
            <a:off x="3090672" y="5138928"/>
            <a:ext cx="398678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Discretionary</a:t>
            </a:r>
            <a:endParaRPr lang="en-US" sz="1150" dirty="0"/>
          </a:p>
        </p:txBody>
      </p:sp>
      <p:sp>
        <p:nvSpPr>
          <p:cNvPr id="44" name="Text 42"/>
          <p:cNvSpPr/>
          <p:nvPr/>
        </p:nvSpPr>
        <p:spPr>
          <a:xfrm>
            <a:off x="7534656" y="5138928"/>
            <a:ext cx="394106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Mandatory (§ 1659)</a:t>
            </a:r>
            <a:endParaRPr lang="en-US" sz="1150" dirty="0"/>
          </a:p>
        </p:txBody>
      </p:sp>
      <p:sp>
        <p:nvSpPr>
          <p:cNvPr id="45" name="Text 43"/>
          <p:cNvSpPr/>
          <p:nvPr/>
        </p:nvSpPr>
        <p:spPr>
          <a:xfrm>
            <a:off x="548640" y="5413248"/>
            <a:ext cx="2286000" cy="274320"/>
          </a:xfrm>
          <a:prstGeom prst="rect">
            <a:avLst/>
          </a:prstGeom>
          <a:noFill/>
          <a:ln/>
        </p:spPr>
        <p:txBody>
          <a:bodyPr wrap="square" lIns="0" tIns="0" rIns="0" bIns="0" rtlCol="0" anchor="ctr"/>
          <a:lstStyle/>
          <a:p>
            <a:pPr marL="0" indent="0" algn="r">
              <a:buNone/>
            </a:pPr>
            <a:r>
              <a:rPr lang="en-US" sz="1150" b="1" dirty="0">
                <a:solidFill>
                  <a:srgbClr val="1E2761"/>
                </a:solidFill>
                <a:latin typeface="Calibri" pitchFamily="34" charset="0"/>
                <a:ea typeface="Calibri" pitchFamily="34" charset="-122"/>
                <a:cs typeface="Calibri" pitchFamily="34" charset="-120"/>
              </a:rPr>
              <a:t>Reviewability</a:t>
            </a:r>
            <a:endParaRPr lang="en-US" sz="1150" dirty="0"/>
          </a:p>
        </p:txBody>
      </p:sp>
      <p:sp>
        <p:nvSpPr>
          <p:cNvPr id="46" name="Text 44"/>
          <p:cNvSpPr/>
          <p:nvPr/>
        </p:nvSpPr>
        <p:spPr>
          <a:xfrm>
            <a:off x="3090672" y="5413248"/>
            <a:ext cx="398678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Institution largely unreviewable</a:t>
            </a:r>
            <a:endParaRPr lang="en-US" sz="1150" dirty="0"/>
          </a:p>
        </p:txBody>
      </p:sp>
      <p:sp>
        <p:nvSpPr>
          <p:cNvPr id="47" name="Text 45"/>
          <p:cNvSpPr/>
          <p:nvPr/>
        </p:nvSpPr>
        <p:spPr>
          <a:xfrm>
            <a:off x="7534656" y="5413248"/>
            <a:ext cx="394106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Fed. Cir. review + Presidential veto</a:t>
            </a:r>
            <a:endParaRPr lang="en-US" sz="1150" dirty="0"/>
          </a:p>
        </p:txBody>
      </p:sp>
      <p:sp>
        <p:nvSpPr>
          <p:cNvPr id="48" name="Shape 46"/>
          <p:cNvSpPr/>
          <p:nvPr/>
        </p:nvSpPr>
        <p:spPr>
          <a:xfrm>
            <a:off x="2926080" y="5687568"/>
            <a:ext cx="8714232" cy="274320"/>
          </a:xfrm>
          <a:prstGeom prst="rect">
            <a:avLst/>
          </a:prstGeom>
          <a:solidFill>
            <a:srgbClr val="F7F9FD"/>
          </a:solidFill>
          <a:ln/>
        </p:spPr>
        <p:txBody>
          <a:bodyPr/>
          <a:lstStyle/>
          <a:p>
            <a:endParaRPr lang="en-US"/>
          </a:p>
        </p:txBody>
      </p:sp>
      <p:sp>
        <p:nvSpPr>
          <p:cNvPr id="49" name="Text 47"/>
          <p:cNvSpPr/>
          <p:nvPr/>
        </p:nvSpPr>
        <p:spPr>
          <a:xfrm>
            <a:off x="548640" y="5687568"/>
            <a:ext cx="2286000" cy="274320"/>
          </a:xfrm>
          <a:prstGeom prst="rect">
            <a:avLst/>
          </a:prstGeom>
          <a:noFill/>
          <a:ln/>
        </p:spPr>
        <p:txBody>
          <a:bodyPr wrap="square" lIns="0" tIns="0" rIns="0" bIns="0" rtlCol="0" anchor="ctr"/>
          <a:lstStyle/>
          <a:p>
            <a:pPr marL="0" indent="0" algn="r">
              <a:buNone/>
            </a:pPr>
            <a:r>
              <a:rPr lang="en-US" sz="1150" b="1" dirty="0">
                <a:solidFill>
                  <a:srgbClr val="1E2761"/>
                </a:solidFill>
                <a:latin typeface="Calibri" pitchFamily="34" charset="0"/>
                <a:ea typeface="Calibri" pitchFamily="34" charset="-122"/>
                <a:cs typeface="Calibri" pitchFamily="34" charset="-120"/>
              </a:rPr>
              <a:t>Direction, 2025–26</a:t>
            </a:r>
            <a:endParaRPr lang="en-US" sz="1150" dirty="0"/>
          </a:p>
        </p:txBody>
      </p:sp>
      <p:sp>
        <p:nvSpPr>
          <p:cNvPr id="50" name="Text 48"/>
          <p:cNvSpPr/>
          <p:nvPr/>
        </p:nvSpPr>
        <p:spPr>
          <a:xfrm>
            <a:off x="3090672" y="5656746"/>
            <a:ext cx="398678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Closing  — institution near zero</a:t>
            </a:r>
            <a:endParaRPr lang="en-US" sz="1150" dirty="0"/>
          </a:p>
        </p:txBody>
      </p:sp>
      <p:sp>
        <p:nvSpPr>
          <p:cNvPr id="51" name="Text 49"/>
          <p:cNvSpPr/>
          <p:nvPr/>
        </p:nvSpPr>
        <p:spPr>
          <a:xfrm>
            <a:off x="7534656" y="5687568"/>
            <a:ext cx="3941064" cy="274320"/>
          </a:xfrm>
          <a:prstGeom prst="rect">
            <a:avLst/>
          </a:prstGeom>
          <a:noFill/>
          <a:ln/>
        </p:spPr>
        <p:txBody>
          <a:bodyPr wrap="square" lIns="0" tIns="0" rIns="0" bIns="0" rtlCol="0" anchor="ctr"/>
          <a:lstStyle/>
          <a:p>
            <a:pPr marL="0" indent="0">
              <a:buNone/>
            </a:pPr>
            <a:r>
              <a:rPr lang="en-US" sz="1150" dirty="0">
                <a:solidFill>
                  <a:srgbClr val="33405E"/>
                </a:solidFill>
                <a:latin typeface="Calibri" pitchFamily="34" charset="0"/>
                <a:ea typeface="Calibri" pitchFamily="34" charset="-122"/>
                <a:cs typeface="Calibri" pitchFamily="34" charset="-120"/>
              </a:rPr>
              <a:t>Stable</a:t>
            </a:r>
            <a:endParaRPr lang="en-US" sz="1150" dirty="0"/>
          </a:p>
        </p:txBody>
      </p:sp>
      <p:sp>
        <p:nvSpPr>
          <p:cNvPr id="52" name="Shape 50"/>
          <p:cNvSpPr/>
          <p:nvPr/>
        </p:nvSpPr>
        <p:spPr>
          <a:xfrm>
            <a:off x="548640" y="6053328"/>
            <a:ext cx="11094415" cy="566928"/>
          </a:xfrm>
          <a:prstGeom prst="roundRect">
            <a:avLst>
              <a:gd name="adj" fmla="val 9677"/>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53" name="Text 51"/>
          <p:cNvSpPr/>
          <p:nvPr/>
        </p:nvSpPr>
        <p:spPr>
          <a:xfrm>
            <a:off x="841248" y="6199632"/>
            <a:ext cx="10509199" cy="292608"/>
          </a:xfrm>
          <a:prstGeom prst="rect">
            <a:avLst/>
          </a:prstGeom>
          <a:noFill/>
          <a:ln/>
        </p:spPr>
        <p:txBody>
          <a:bodyPr wrap="square" lIns="0" tIns="0" rIns="0" bIns="0" rtlCol="0" anchor="t"/>
          <a:lstStyle/>
          <a:p>
            <a:pPr marL="0" indent="0">
              <a:lnSpc>
                <a:spcPts val="1900"/>
              </a:lnSpc>
              <a:buNone/>
            </a:pPr>
            <a:r>
              <a:rPr lang="en-US" sz="1350" b="1" dirty="0">
                <a:solidFill>
                  <a:srgbClr val="1E2761"/>
                </a:solidFill>
                <a:latin typeface="Calibri" pitchFamily="34" charset="0"/>
                <a:ea typeface="Calibri" pitchFamily="34" charset="-122"/>
                <a:cs typeface="Calibri" pitchFamily="34" charset="-120"/>
              </a:rPr>
              <a:t>The ITC already runs the category-based rule. </a:t>
            </a:r>
            <a:r>
              <a:rPr lang="en-US" sz="1350" dirty="0">
                <a:solidFill>
                  <a:srgbClr val="33405E"/>
                </a:solidFill>
                <a:latin typeface="Calibri" pitchFamily="34" charset="0"/>
                <a:ea typeface="Calibri" pitchFamily="34" charset="-122"/>
                <a:cs typeface="Calibri" pitchFamily="34" charset="-120"/>
              </a:rPr>
              <a:t>Its domestic-industry gate reproduces the bifurcation by statute — and states the category openly, which the four-factor test does not.</a:t>
            </a:r>
            <a:endParaRPr lang="en-US" sz="1350" dirty="0"/>
          </a:p>
        </p:txBody>
      </p:sp>
    </p:spTree>
    <p:extLst>
      <p:ext uri="{BB962C8B-B14F-4D97-AF65-F5344CB8AC3E}">
        <p14:creationId xmlns:p14="http://schemas.microsoft.com/office/powerpoint/2010/main" val="252104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THE MIGRATION</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Contested adjudication is collapsing; the TRO is surging</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Table 1. Trend regressions on annual counts, 2020–2025. All estimates significant at conventional levels.</a:t>
            </a:r>
            <a:endParaRPr lang="en-US" sz="1450" dirty="0"/>
          </a:p>
        </p:txBody>
      </p:sp>
      <p:graphicFrame>
        <p:nvGraphicFramePr>
          <p:cNvPr id="5" name="Chart 0"/>
          <p:cNvGraphicFramePr/>
          <p:nvPr/>
        </p:nvGraphicFramePr>
        <p:xfrm>
          <a:off x="548640" y="1874520"/>
          <a:ext cx="6858000" cy="324612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3"/>
          <p:cNvSpPr/>
          <p:nvPr/>
        </p:nvSpPr>
        <p:spPr>
          <a:xfrm>
            <a:off x="7635240" y="1874520"/>
            <a:ext cx="1920240" cy="1371600"/>
          </a:xfrm>
          <a:prstGeom prst="roundRect">
            <a:avLst>
              <a:gd name="adj" fmla="val 4000"/>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7" name="Text 4"/>
          <p:cNvSpPr/>
          <p:nvPr/>
        </p:nvSpPr>
        <p:spPr>
          <a:xfrm>
            <a:off x="7836408" y="2057400"/>
            <a:ext cx="1517904" cy="749808"/>
          </a:xfrm>
          <a:prstGeom prst="rect">
            <a:avLst/>
          </a:prstGeom>
          <a:noFill/>
          <a:ln/>
        </p:spPr>
        <p:txBody>
          <a:bodyPr wrap="square" lIns="0" tIns="0" rIns="0" bIns="0" rtlCol="0" anchor="ctr"/>
          <a:lstStyle/>
          <a:p>
            <a:pPr marL="0" indent="0">
              <a:buNone/>
            </a:pPr>
            <a:r>
              <a:rPr lang="en-US" sz="3200" b="1" dirty="0">
                <a:solidFill>
                  <a:srgbClr val="C9A227"/>
                </a:solidFill>
                <a:latin typeface="Cambria" pitchFamily="34" charset="0"/>
                <a:ea typeface="Cambria" pitchFamily="34" charset="-122"/>
                <a:cs typeface="Cambria" pitchFamily="34" charset="-120"/>
              </a:rPr>
              <a:t>262</a:t>
            </a:r>
            <a:endParaRPr lang="en-US" sz="3200" dirty="0"/>
          </a:p>
        </p:txBody>
      </p:sp>
      <p:sp>
        <p:nvSpPr>
          <p:cNvPr id="8" name="Text 5"/>
          <p:cNvSpPr/>
          <p:nvPr/>
        </p:nvSpPr>
        <p:spPr>
          <a:xfrm>
            <a:off x="7836408" y="2788920"/>
            <a:ext cx="1517904" cy="320040"/>
          </a:xfrm>
          <a:prstGeom prst="rect">
            <a:avLst/>
          </a:prstGeom>
          <a:noFill/>
          <a:ln/>
        </p:spPr>
        <p:txBody>
          <a:bodyPr wrap="square" lIns="0" tIns="0" rIns="0" bIns="0" rtlCol="0" anchor="t"/>
          <a:lstStyle/>
          <a:p>
            <a:pPr marL="0" indent="0">
              <a:buNone/>
            </a:pPr>
            <a:r>
              <a:rPr lang="en-US" sz="1200" dirty="0">
                <a:solidFill>
                  <a:srgbClr val="5A6484"/>
                </a:solidFill>
                <a:latin typeface="Calibri" pitchFamily="34" charset="0"/>
                <a:ea typeface="Calibri" pitchFamily="34" charset="-122"/>
                <a:cs typeface="Calibri" pitchFamily="34" charset="-120"/>
              </a:rPr>
              <a:t>TRO grants in 2024</a:t>
            </a:r>
            <a:endParaRPr lang="en-US" sz="1200" dirty="0"/>
          </a:p>
        </p:txBody>
      </p:sp>
      <p:sp>
        <p:nvSpPr>
          <p:cNvPr id="9" name="Shape 6"/>
          <p:cNvSpPr/>
          <p:nvPr/>
        </p:nvSpPr>
        <p:spPr>
          <a:xfrm>
            <a:off x="9720072" y="1874520"/>
            <a:ext cx="1920240" cy="1371600"/>
          </a:xfrm>
          <a:prstGeom prst="roundRect">
            <a:avLst>
              <a:gd name="adj" fmla="val 4000"/>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0" name="Text 7"/>
          <p:cNvSpPr/>
          <p:nvPr/>
        </p:nvSpPr>
        <p:spPr>
          <a:xfrm>
            <a:off x="9921240" y="2057400"/>
            <a:ext cx="1517904" cy="749808"/>
          </a:xfrm>
          <a:prstGeom prst="rect">
            <a:avLst/>
          </a:prstGeom>
          <a:noFill/>
          <a:ln/>
        </p:spPr>
        <p:txBody>
          <a:bodyPr wrap="square" lIns="0" tIns="0" rIns="0" bIns="0" rtlCol="0" anchor="ctr"/>
          <a:lstStyle/>
          <a:p>
            <a:pPr marL="0" indent="0">
              <a:buNone/>
            </a:pPr>
            <a:r>
              <a:rPr lang="en-US" sz="3200" b="1" dirty="0">
                <a:solidFill>
                  <a:srgbClr val="B3202C"/>
                </a:solidFill>
                <a:latin typeface="Cambria" pitchFamily="34" charset="0"/>
                <a:ea typeface="Cambria" pitchFamily="34" charset="-122"/>
                <a:cs typeface="Cambria" pitchFamily="34" charset="-120"/>
              </a:rPr>
              <a:t>13/361</a:t>
            </a:r>
            <a:endParaRPr lang="en-US" sz="3200" dirty="0"/>
          </a:p>
        </p:txBody>
      </p:sp>
      <p:sp>
        <p:nvSpPr>
          <p:cNvPr id="11" name="Text 8"/>
          <p:cNvSpPr/>
          <p:nvPr/>
        </p:nvSpPr>
        <p:spPr>
          <a:xfrm>
            <a:off x="9921240" y="2788920"/>
            <a:ext cx="1517904" cy="320040"/>
          </a:xfrm>
          <a:prstGeom prst="rect">
            <a:avLst/>
          </a:prstGeom>
          <a:noFill/>
          <a:ln/>
        </p:spPr>
        <p:txBody>
          <a:bodyPr wrap="square" lIns="0" tIns="0" rIns="0" bIns="0" rtlCol="0" anchor="t"/>
          <a:lstStyle/>
          <a:p>
            <a:pPr marL="0" indent="0">
              <a:buNone/>
            </a:pPr>
            <a:r>
              <a:rPr lang="en-US" sz="1200" dirty="0">
                <a:solidFill>
                  <a:srgbClr val="5A6484"/>
                </a:solidFill>
                <a:latin typeface="Calibri" pitchFamily="34" charset="0"/>
                <a:ea typeface="Calibri" pitchFamily="34" charset="-122"/>
                <a:cs typeface="Calibri" pitchFamily="34" charset="-120"/>
              </a:rPr>
              <a:t>contested permanent injunctions in 2025</a:t>
            </a:r>
            <a:endParaRPr lang="en-US" sz="1200" dirty="0"/>
          </a:p>
        </p:txBody>
      </p:sp>
      <p:sp>
        <p:nvSpPr>
          <p:cNvPr id="12" name="Shape 9"/>
          <p:cNvSpPr/>
          <p:nvPr/>
        </p:nvSpPr>
        <p:spPr>
          <a:xfrm>
            <a:off x="7635240" y="3401568"/>
            <a:ext cx="4005072" cy="1719072"/>
          </a:xfrm>
          <a:prstGeom prst="roundRect">
            <a:avLst>
              <a:gd name="adj" fmla="val 3191"/>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3" name="Text 10"/>
          <p:cNvSpPr/>
          <p:nvPr/>
        </p:nvSpPr>
        <p:spPr>
          <a:xfrm>
            <a:off x="7891272" y="3566160"/>
            <a:ext cx="3566160" cy="329184"/>
          </a:xfrm>
          <a:prstGeom prst="rect">
            <a:avLst/>
          </a:prstGeom>
          <a:noFill/>
          <a:ln/>
        </p:spPr>
        <p:txBody>
          <a:bodyPr wrap="square" lIns="0" tIns="0" rIns="0" bIns="0" rtlCol="0" anchor="ctr"/>
          <a:lstStyle/>
          <a:p>
            <a:pPr marL="0" indent="0">
              <a:buNone/>
            </a:pPr>
            <a:r>
              <a:rPr lang="en-US" sz="1600" b="1" dirty="0">
                <a:solidFill>
                  <a:srgbClr val="1E2761"/>
                </a:solidFill>
                <a:latin typeface="Cambria" pitchFamily="34" charset="0"/>
                <a:ea typeface="Cambria" pitchFamily="34" charset="-122"/>
                <a:cs typeface="Cambria" pitchFamily="34" charset="-120"/>
              </a:rPr>
              <a:t>But the TRO is not a patent remedy</a:t>
            </a:r>
            <a:endParaRPr lang="en-US" sz="1600" dirty="0"/>
          </a:p>
        </p:txBody>
      </p:sp>
      <p:sp>
        <p:nvSpPr>
          <p:cNvPr id="14" name="Text 11"/>
          <p:cNvSpPr/>
          <p:nvPr/>
        </p:nvSpPr>
        <p:spPr>
          <a:xfrm>
            <a:off x="7891272" y="4005072"/>
            <a:ext cx="640080" cy="292608"/>
          </a:xfrm>
          <a:prstGeom prst="rect">
            <a:avLst/>
          </a:prstGeom>
          <a:noFill/>
          <a:ln/>
        </p:spPr>
        <p:txBody>
          <a:bodyPr wrap="square" lIns="0" tIns="0" rIns="0" bIns="0"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61%</a:t>
            </a:r>
            <a:endParaRPr lang="en-US" sz="1500" dirty="0"/>
          </a:p>
        </p:txBody>
      </p:sp>
      <p:sp>
        <p:nvSpPr>
          <p:cNvPr id="15" name="Text 12"/>
          <p:cNvSpPr/>
          <p:nvPr/>
        </p:nvSpPr>
        <p:spPr>
          <a:xfrm>
            <a:off x="8549640" y="4032504"/>
            <a:ext cx="2880360" cy="274320"/>
          </a:xfrm>
          <a:prstGeom prst="rect">
            <a:avLst/>
          </a:prstGeom>
          <a:noFill/>
          <a:ln/>
        </p:spPr>
        <p:txBody>
          <a:bodyPr wrap="square" lIns="0" tIns="0" rIns="0" bIns="0" rtlCol="0" anchor="ctr"/>
          <a:lstStyle/>
          <a:p>
            <a:pPr marL="0" indent="0">
              <a:buNone/>
            </a:pPr>
            <a:r>
              <a:rPr lang="en-US" sz="1200" dirty="0">
                <a:solidFill>
                  <a:srgbClr val="33405E"/>
                </a:solidFill>
                <a:latin typeface="Calibri" pitchFamily="34" charset="0"/>
                <a:ea typeface="Calibri" pitchFamily="34" charset="-122"/>
                <a:cs typeface="Calibri" pitchFamily="34" charset="-120"/>
              </a:rPr>
              <a:t>N.D. Illinois alone</a:t>
            </a:r>
            <a:endParaRPr lang="en-US" sz="1200" dirty="0"/>
          </a:p>
        </p:txBody>
      </p:sp>
      <p:sp>
        <p:nvSpPr>
          <p:cNvPr id="16" name="Text 13"/>
          <p:cNvSpPr/>
          <p:nvPr/>
        </p:nvSpPr>
        <p:spPr>
          <a:xfrm>
            <a:off x="7891272" y="4389120"/>
            <a:ext cx="640080" cy="292608"/>
          </a:xfrm>
          <a:prstGeom prst="rect">
            <a:avLst/>
          </a:prstGeom>
          <a:noFill/>
          <a:ln/>
        </p:spPr>
        <p:txBody>
          <a:bodyPr wrap="square" lIns="0" tIns="0" rIns="0" bIns="0"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72%</a:t>
            </a:r>
            <a:endParaRPr lang="en-US" sz="1500" dirty="0"/>
          </a:p>
        </p:txBody>
      </p:sp>
      <p:sp>
        <p:nvSpPr>
          <p:cNvPr id="17" name="Text 14"/>
          <p:cNvSpPr/>
          <p:nvPr/>
        </p:nvSpPr>
        <p:spPr>
          <a:xfrm>
            <a:off x="8549640" y="4416552"/>
            <a:ext cx="2880360" cy="274320"/>
          </a:xfrm>
          <a:prstGeom prst="rect">
            <a:avLst/>
          </a:prstGeom>
          <a:noFill/>
          <a:ln/>
        </p:spPr>
        <p:txBody>
          <a:bodyPr wrap="square" lIns="0" tIns="0" rIns="0" bIns="0" rtlCol="0" anchor="ctr"/>
          <a:lstStyle/>
          <a:p>
            <a:pPr marL="0" indent="0">
              <a:buNone/>
            </a:pPr>
            <a:r>
              <a:rPr lang="en-US" sz="1200" dirty="0">
                <a:solidFill>
                  <a:srgbClr val="33405E"/>
                </a:solidFill>
                <a:latin typeface="Calibri" pitchFamily="34" charset="0"/>
                <a:ea typeface="Calibri" pitchFamily="34" charset="-122"/>
                <a:cs typeface="Calibri" pitchFamily="34" charset="-120"/>
              </a:rPr>
              <a:t>name Schedule A defendants</a:t>
            </a:r>
            <a:endParaRPr lang="en-US" sz="1200" dirty="0"/>
          </a:p>
        </p:txBody>
      </p:sp>
      <p:sp>
        <p:nvSpPr>
          <p:cNvPr id="18" name="Text 15"/>
          <p:cNvSpPr/>
          <p:nvPr/>
        </p:nvSpPr>
        <p:spPr>
          <a:xfrm>
            <a:off x="7891272" y="4773168"/>
            <a:ext cx="640080" cy="292608"/>
          </a:xfrm>
          <a:prstGeom prst="rect">
            <a:avLst/>
          </a:prstGeom>
          <a:noFill/>
          <a:ln/>
        </p:spPr>
        <p:txBody>
          <a:bodyPr wrap="square" lIns="0" tIns="0" rIns="0" bIns="0"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65%</a:t>
            </a:r>
            <a:endParaRPr lang="en-US" sz="1500" dirty="0"/>
          </a:p>
        </p:txBody>
      </p:sp>
      <p:sp>
        <p:nvSpPr>
          <p:cNvPr id="19" name="Text 16"/>
          <p:cNvSpPr/>
          <p:nvPr/>
        </p:nvSpPr>
        <p:spPr>
          <a:xfrm>
            <a:off x="8549640" y="4800600"/>
            <a:ext cx="2880360" cy="274320"/>
          </a:xfrm>
          <a:prstGeom prst="rect">
            <a:avLst/>
          </a:prstGeom>
          <a:noFill/>
          <a:ln/>
        </p:spPr>
        <p:txBody>
          <a:bodyPr wrap="square" lIns="0" tIns="0" rIns="0" bIns="0" rtlCol="0" anchor="ctr"/>
          <a:lstStyle/>
          <a:p>
            <a:pPr marL="0" indent="0">
              <a:buNone/>
            </a:pPr>
            <a:r>
              <a:rPr lang="en-US" sz="1200" dirty="0">
                <a:solidFill>
                  <a:srgbClr val="33405E"/>
                </a:solidFill>
                <a:latin typeface="Calibri" pitchFamily="34" charset="0"/>
                <a:ea typeface="Calibri" pitchFamily="34" charset="-122"/>
                <a:cs typeface="Calibri" pitchFamily="34" charset="-120"/>
              </a:rPr>
              <a:t>are design-patent cases</a:t>
            </a:r>
            <a:endParaRPr lang="en-US" sz="1200" dirty="0"/>
          </a:p>
        </p:txBody>
      </p:sp>
      <p:sp>
        <p:nvSpPr>
          <p:cNvPr id="20" name="Shape 17"/>
          <p:cNvSpPr/>
          <p:nvPr/>
        </p:nvSpPr>
        <p:spPr>
          <a:xfrm>
            <a:off x="548640" y="5303520"/>
            <a:ext cx="11094415" cy="822960"/>
          </a:xfrm>
          <a:prstGeom prst="roundRect">
            <a:avLst>
              <a:gd name="adj" fmla="val 6667"/>
            </a:avLst>
          </a:prstGeom>
          <a:solidFill>
            <a:srgbClr val="1E2761"/>
          </a:solidFill>
          <a:ln w="12700">
            <a:solidFill>
              <a:srgbClr val="1E2761"/>
            </a:solidFill>
            <a:prstDash val="solid"/>
          </a:ln>
          <a:effectLst>
            <a:outerShdw blurRad="101600" dist="25400" dir="5400000" algn="bl" rotWithShape="0">
              <a:srgbClr val="9AA6C4">
                <a:alpha val="22000"/>
              </a:srgbClr>
            </a:outerShdw>
          </a:effectLst>
        </p:spPr>
        <p:txBody>
          <a:bodyPr/>
          <a:lstStyle/>
          <a:p>
            <a:endParaRPr lang="en-US"/>
          </a:p>
        </p:txBody>
      </p:sp>
      <p:sp>
        <p:nvSpPr>
          <p:cNvPr id="21" name="Text 18"/>
          <p:cNvSpPr/>
          <p:nvPr/>
        </p:nvSpPr>
        <p:spPr>
          <a:xfrm>
            <a:off x="841248" y="5449824"/>
            <a:ext cx="10509199" cy="548640"/>
          </a:xfrm>
          <a:prstGeom prst="rect">
            <a:avLst/>
          </a:prstGeom>
          <a:noFill/>
          <a:ln/>
        </p:spPr>
        <p:txBody>
          <a:bodyPr wrap="square" lIns="0" tIns="0" rIns="0" bIns="0" rtlCol="0" anchor="t"/>
          <a:lstStyle/>
          <a:p>
            <a:pPr marL="0" indent="0">
              <a:lnSpc>
                <a:spcPts val="1900"/>
              </a:lnSpc>
              <a:buNone/>
            </a:pPr>
            <a:r>
              <a:rPr lang="en-US" sz="1350" b="1" dirty="0">
                <a:solidFill>
                  <a:srgbClr val="C9A227"/>
                </a:solidFill>
                <a:latin typeface="Calibri" pitchFamily="34" charset="0"/>
                <a:ea typeface="Calibri" pitchFamily="34" charset="-122"/>
                <a:cs typeface="Calibri" pitchFamily="34" charset="-120"/>
              </a:rPr>
              <a:t>Injunctive relief has not vanished. </a:t>
            </a:r>
            <a:r>
              <a:rPr lang="en-US" sz="1350" dirty="0">
                <a:solidFill>
                  <a:srgbClr val="FFFFFF"/>
                </a:solidFill>
                <a:latin typeface="Calibri" pitchFamily="34" charset="0"/>
                <a:ea typeface="Calibri" pitchFamily="34" charset="-122"/>
                <a:cs typeface="Calibri" pitchFamily="34" charset="-120"/>
              </a:rPr>
              <a:t>It has migrated from the contested permanent injunction to the mass-default TRO — overwhelmingly counterfeiting cases against non-appearing online sellers, not contested patent disputes.</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PROPOSITION II CONFIRMED</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Two remedial systems under one statute</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Industry mix of contested injunctions and of TRO grants.</a:t>
            </a:r>
            <a:endParaRPr lang="en-US" sz="1450" dirty="0"/>
          </a:p>
        </p:txBody>
      </p:sp>
      <p:sp>
        <p:nvSpPr>
          <p:cNvPr id="5" name="Text 3"/>
          <p:cNvSpPr/>
          <p:nvPr/>
        </p:nvSpPr>
        <p:spPr>
          <a:xfrm>
            <a:off x="548640" y="1828800"/>
            <a:ext cx="5349240" cy="274320"/>
          </a:xfrm>
          <a:prstGeom prst="rect">
            <a:avLst/>
          </a:prstGeom>
          <a:noFill/>
          <a:ln/>
        </p:spPr>
        <p:txBody>
          <a:bodyPr wrap="square" lIns="0" tIns="0" rIns="0" bIns="0" rtlCol="0" anchor="ctr"/>
          <a:lstStyle/>
          <a:p>
            <a:pPr marL="0" indent="0">
              <a:buNone/>
            </a:pPr>
            <a:r>
              <a:rPr lang="en-US" sz="1150" b="1" kern="0" spc="150" dirty="0">
                <a:solidFill>
                  <a:srgbClr val="1E2761"/>
                </a:solidFill>
                <a:latin typeface="Calibri" pitchFamily="34" charset="0"/>
                <a:ea typeface="Calibri" pitchFamily="34" charset="-122"/>
                <a:cs typeface="Calibri" pitchFamily="34" charset="-120"/>
              </a:rPr>
              <a:t>CONTESTED PERMANENT INJUNCTIONS</a:t>
            </a:r>
            <a:endParaRPr lang="en-US" sz="1150" dirty="0"/>
          </a:p>
        </p:txBody>
      </p:sp>
      <p:graphicFrame>
        <p:nvGraphicFramePr>
          <p:cNvPr id="6" name="Chart 0"/>
          <p:cNvGraphicFramePr/>
          <p:nvPr/>
        </p:nvGraphicFramePr>
        <p:xfrm>
          <a:off x="457200" y="2148840"/>
          <a:ext cx="5440680" cy="2286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4"/>
          <p:cNvSpPr/>
          <p:nvPr/>
        </p:nvSpPr>
        <p:spPr>
          <a:xfrm>
            <a:off x="6309360" y="1828800"/>
            <a:ext cx="5349240" cy="274320"/>
          </a:xfrm>
          <a:prstGeom prst="rect">
            <a:avLst/>
          </a:prstGeom>
          <a:noFill/>
          <a:ln/>
        </p:spPr>
        <p:txBody>
          <a:bodyPr wrap="square" lIns="0" tIns="0" rIns="0" bIns="0" rtlCol="0" anchor="ctr"/>
          <a:lstStyle/>
          <a:p>
            <a:pPr marL="0" indent="0">
              <a:buNone/>
            </a:pPr>
            <a:r>
              <a:rPr lang="en-US" sz="1150" b="1" kern="0" spc="150" dirty="0">
                <a:solidFill>
                  <a:srgbClr val="8A6F13"/>
                </a:solidFill>
                <a:latin typeface="Calibri" pitchFamily="34" charset="0"/>
                <a:ea typeface="Calibri" pitchFamily="34" charset="-122"/>
                <a:cs typeface="Calibri" pitchFamily="34" charset="-120"/>
              </a:rPr>
              <a:t>TRO GRANTS</a:t>
            </a:r>
            <a:endParaRPr lang="en-US" sz="1150" dirty="0"/>
          </a:p>
        </p:txBody>
      </p:sp>
      <p:graphicFrame>
        <p:nvGraphicFramePr>
          <p:cNvPr id="8" name="Chart 1"/>
          <p:cNvGraphicFramePr/>
          <p:nvPr/>
        </p:nvGraphicFramePr>
        <p:xfrm>
          <a:off x="6217920" y="2148840"/>
          <a:ext cx="5440680" cy="2286000"/>
        </p:xfrm>
        <a:graphic>
          <a:graphicData uri="http://schemas.openxmlformats.org/drawingml/2006/chart">
            <c:chart xmlns:c="http://schemas.openxmlformats.org/drawingml/2006/chart" xmlns:r="http://schemas.openxmlformats.org/officeDocument/2006/relationships" r:id="rId4"/>
          </a:graphicData>
        </a:graphic>
      </p:graphicFrame>
      <p:sp>
        <p:nvSpPr>
          <p:cNvPr id="9" name="Shape 5"/>
          <p:cNvSpPr/>
          <p:nvPr/>
        </p:nvSpPr>
        <p:spPr>
          <a:xfrm>
            <a:off x="548640" y="4617720"/>
            <a:ext cx="11094415" cy="1554480"/>
          </a:xfrm>
          <a:prstGeom prst="roundRect">
            <a:avLst>
              <a:gd name="adj" fmla="val 3529"/>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0" name="Text 6"/>
          <p:cNvSpPr/>
          <p:nvPr/>
        </p:nvSpPr>
        <p:spPr>
          <a:xfrm>
            <a:off x="841248" y="4754880"/>
            <a:ext cx="10515600" cy="329184"/>
          </a:xfrm>
          <a:prstGeom prst="rect">
            <a:avLst/>
          </a:prstGeom>
          <a:noFill/>
          <a:ln/>
        </p:spPr>
        <p:txBody>
          <a:bodyPr wrap="square" lIns="0" tIns="0" rIns="0" bIns="0" rtlCol="0" anchor="ctr"/>
          <a:lstStyle/>
          <a:p>
            <a:pPr marL="0" indent="0">
              <a:buNone/>
            </a:pPr>
            <a:r>
              <a:rPr lang="en-US" sz="1800" b="1" dirty="0">
                <a:solidFill>
                  <a:srgbClr val="1E2761"/>
                </a:solidFill>
                <a:latin typeface="Cambria" pitchFamily="34" charset="0"/>
                <a:ea typeface="Cambria" pitchFamily="34" charset="-122"/>
                <a:cs typeface="Cambria" pitchFamily="34" charset="-120"/>
              </a:rPr>
              <a:t>The mechanism is the patent-to-product nexus</a:t>
            </a:r>
            <a:endParaRPr lang="en-US" sz="1800" dirty="0"/>
          </a:p>
        </p:txBody>
      </p:sp>
      <p:sp>
        <p:nvSpPr>
          <p:cNvPr id="11" name="Text 7"/>
          <p:cNvSpPr/>
          <p:nvPr/>
        </p:nvSpPr>
        <p:spPr>
          <a:xfrm>
            <a:off x="841248" y="5120640"/>
            <a:ext cx="10515600" cy="914400"/>
          </a:xfrm>
          <a:prstGeom prst="rect">
            <a:avLst/>
          </a:prstGeom>
          <a:noFill/>
          <a:ln/>
        </p:spPr>
        <p:txBody>
          <a:bodyPr wrap="square" lIns="0" tIns="0" rIns="0" bIns="0" rtlCol="0" anchor="t"/>
          <a:lstStyle/>
          <a:p>
            <a:pPr marL="0" indent="0">
              <a:lnSpc>
                <a:spcPts val="1900"/>
              </a:lnSpc>
              <a:buNone/>
            </a:pPr>
            <a:r>
              <a:rPr lang="en-US" sz="1350" dirty="0">
                <a:solidFill>
                  <a:srgbClr val="33405E"/>
                </a:solidFill>
                <a:latin typeface="Calibri" pitchFamily="34" charset="0"/>
                <a:ea typeface="Calibri" pitchFamily="34" charset="-122"/>
                <a:cs typeface="Calibri" pitchFamily="34" charset="-120"/>
              </a:rPr>
              <a:t>A single biopharmaceutical patent often maps onto one marketed product, supporting a clean irreparable-harm and balance-of-hardships showing. A software product reads on many patents, so enjoining it over one feature raises exactly the holdup and disproportion concerns the Kennedy concurrence flagged. </a:t>
            </a:r>
            <a:r>
              <a:rPr lang="en-US" sz="1350" b="1" dirty="0">
                <a:solidFill>
                  <a:srgbClr val="1E2761"/>
                </a:solidFill>
                <a:latin typeface="Calibri" pitchFamily="34" charset="0"/>
                <a:ea typeface="Calibri" pitchFamily="34" charset="-122"/>
                <a:cs typeface="Calibri" pitchFamily="34" charset="-120"/>
              </a:rPr>
              <a:t>The gap holds even among practicing entities — which is what makes technology a remedial category in its own right, not a proxy for plaintiff type.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NPEs and Injunctions</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Figure 8. Practicing / non-practicing injunction rates across the four sub-periods.</a:t>
            </a:r>
            <a:endParaRPr lang="en-US" sz="1450" dirty="0"/>
          </a:p>
        </p:txBody>
      </p:sp>
      <p:graphicFrame>
        <p:nvGraphicFramePr>
          <p:cNvPr id="5" name="Chart 0"/>
          <p:cNvGraphicFramePr/>
          <p:nvPr/>
        </p:nvGraphicFramePr>
        <p:xfrm>
          <a:off x="548640" y="1920240"/>
          <a:ext cx="740664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548640" y="5138928"/>
            <a:ext cx="7406640" cy="310896"/>
          </a:xfrm>
          <a:prstGeom prst="rect">
            <a:avLst/>
          </a:prstGeom>
          <a:noFill/>
          <a:ln/>
        </p:spPr>
        <p:txBody>
          <a:bodyPr wrap="square" lIns="0" tIns="0" rIns="0" bIns="0" rtlCol="0" anchor="ctr"/>
          <a:lstStyle/>
          <a:p>
            <a:pPr marL="0" indent="0">
              <a:buNone/>
            </a:pPr>
            <a:r>
              <a:rPr lang="en-US" sz="1050" i="1" dirty="0">
                <a:solidFill>
                  <a:srgbClr val="97A0BC"/>
                </a:solidFill>
                <a:latin typeface="Calibri" pitchFamily="34" charset="0"/>
                <a:ea typeface="Calibri" pitchFamily="34" charset="-122"/>
                <a:cs typeface="Calibri" pitchFamily="34" charset="-120"/>
              </a:rPr>
              <a:t>Practicing-entity rates sit within 85–88% and non-practicing-entity rates within 13–16% in every sub-period; midpoints shown.</a:t>
            </a:r>
            <a:endParaRPr lang="en-US" sz="1050" dirty="0"/>
          </a:p>
        </p:txBody>
      </p:sp>
      <p:sp>
        <p:nvSpPr>
          <p:cNvPr id="7" name="Shape 4"/>
          <p:cNvSpPr/>
          <p:nvPr/>
        </p:nvSpPr>
        <p:spPr>
          <a:xfrm>
            <a:off x="8183880" y="1920240"/>
            <a:ext cx="3456432" cy="1572768"/>
          </a:xfrm>
          <a:prstGeom prst="roundRect">
            <a:avLst>
              <a:gd name="adj" fmla="val 3488"/>
            </a:avLst>
          </a:prstGeom>
          <a:solidFill>
            <a:srgbClr val="1E2761"/>
          </a:solidFill>
          <a:ln w="12700">
            <a:solidFill>
              <a:srgbClr val="1E2761"/>
            </a:solidFill>
            <a:prstDash val="solid"/>
          </a:ln>
          <a:effectLst>
            <a:outerShdw blurRad="101600" dist="25400" dir="5400000" algn="bl" rotWithShape="0">
              <a:srgbClr val="9AA6C4">
                <a:alpha val="22000"/>
              </a:srgbClr>
            </a:outerShdw>
          </a:effectLst>
        </p:spPr>
        <p:txBody>
          <a:bodyPr/>
          <a:lstStyle/>
          <a:p>
            <a:endParaRPr lang="en-US"/>
          </a:p>
        </p:txBody>
      </p:sp>
      <p:sp>
        <p:nvSpPr>
          <p:cNvPr id="8" name="Text 5"/>
          <p:cNvSpPr/>
          <p:nvPr/>
        </p:nvSpPr>
        <p:spPr>
          <a:xfrm>
            <a:off x="8430768" y="2103120"/>
            <a:ext cx="3017520" cy="566928"/>
          </a:xfrm>
          <a:prstGeom prst="rect">
            <a:avLst/>
          </a:prstGeom>
          <a:noFill/>
          <a:ln/>
        </p:spPr>
        <p:txBody>
          <a:bodyPr wrap="square" lIns="0" tIns="0" rIns="0" bIns="0" rtlCol="0" anchor="ctr"/>
          <a:lstStyle/>
          <a:p>
            <a:pPr marL="0" indent="0">
              <a:buNone/>
            </a:pPr>
            <a:r>
              <a:rPr lang="en-US" sz="3600" b="1" dirty="0">
                <a:solidFill>
                  <a:srgbClr val="C9A227"/>
                </a:solidFill>
                <a:latin typeface="Cambria" pitchFamily="34" charset="0"/>
                <a:ea typeface="Cambria" pitchFamily="34" charset="-122"/>
                <a:cs typeface="Cambria" pitchFamily="34" charset="-120"/>
              </a:rPr>
              <a:t>≈70 pts</a:t>
            </a:r>
            <a:endParaRPr lang="en-US" sz="3600" dirty="0"/>
          </a:p>
        </p:txBody>
      </p:sp>
      <p:sp>
        <p:nvSpPr>
          <p:cNvPr id="9" name="Text 6"/>
          <p:cNvSpPr/>
          <p:nvPr/>
        </p:nvSpPr>
        <p:spPr>
          <a:xfrm>
            <a:off x="8430768" y="2688336"/>
            <a:ext cx="3017520" cy="731520"/>
          </a:xfrm>
          <a:prstGeom prst="rect">
            <a:avLst/>
          </a:prstGeom>
          <a:noFill/>
          <a:ln/>
        </p:spPr>
        <p:txBody>
          <a:bodyPr wrap="square" lIns="0" tIns="0" rIns="0" bIns="0" rtlCol="0" anchor="t"/>
          <a:lstStyle/>
          <a:p>
            <a:pPr marL="0" indent="0">
              <a:lnSpc>
                <a:spcPts val="1500"/>
              </a:lnSpc>
              <a:buNone/>
            </a:pPr>
            <a:r>
              <a:rPr lang="en-US" sz="1200" dirty="0">
                <a:solidFill>
                  <a:srgbClr val="CADCFC"/>
                </a:solidFill>
                <a:latin typeface="Calibri" pitchFamily="34" charset="0"/>
                <a:ea typeface="Calibri" pitchFamily="34" charset="-122"/>
                <a:cs typeface="Calibri" pitchFamily="34" charset="-120"/>
              </a:rPr>
              <a:t>the gap between practicing and non-practicing entities — which neither widens nor closes across twenty years</a:t>
            </a:r>
            <a:endParaRPr lang="en-US" sz="1200" dirty="0"/>
          </a:p>
        </p:txBody>
      </p:sp>
      <p:sp>
        <p:nvSpPr>
          <p:cNvPr id="10" name="Shape 7"/>
          <p:cNvSpPr/>
          <p:nvPr/>
        </p:nvSpPr>
        <p:spPr>
          <a:xfrm>
            <a:off x="8183880" y="3630168"/>
            <a:ext cx="3456432" cy="1490472"/>
          </a:xfrm>
          <a:prstGeom prst="roundRect">
            <a:avLst>
              <a:gd name="adj" fmla="val 3681"/>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1" name="Text 8"/>
          <p:cNvSpPr/>
          <p:nvPr/>
        </p:nvSpPr>
        <p:spPr>
          <a:xfrm>
            <a:off x="8430768" y="3776472"/>
            <a:ext cx="3017520" cy="292608"/>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Bimodal by party size</a:t>
            </a:r>
            <a:endParaRPr lang="en-US" sz="1300" dirty="0"/>
          </a:p>
        </p:txBody>
      </p:sp>
      <p:sp>
        <p:nvSpPr>
          <p:cNvPr id="12" name="Text 9"/>
          <p:cNvSpPr/>
          <p:nvPr/>
        </p:nvSpPr>
        <p:spPr>
          <a:xfrm>
            <a:off x="8430768" y="4087368"/>
            <a:ext cx="3017520" cy="960120"/>
          </a:xfrm>
          <a:prstGeom prst="rect">
            <a:avLst/>
          </a:prstGeom>
          <a:noFill/>
          <a:ln/>
        </p:spPr>
        <p:txBody>
          <a:bodyPr wrap="square" lIns="0" tIns="0" rIns="0" bIns="0" rtlCol="0" anchor="t"/>
          <a:lstStyle/>
          <a:p>
            <a:pPr marL="0" indent="0">
              <a:lnSpc>
                <a:spcPts val="1500"/>
              </a:lnSpc>
              <a:buNone/>
            </a:pPr>
            <a:r>
              <a:rPr lang="en-US" sz="1150" dirty="0">
                <a:solidFill>
                  <a:srgbClr val="5A6484"/>
                </a:solidFill>
                <a:latin typeface="Calibri" pitchFamily="34" charset="0"/>
                <a:ea typeface="Calibri" pitchFamily="34" charset="-122"/>
                <a:cs typeface="Calibri" pitchFamily="34" charset="-120"/>
              </a:rPr>
              <a:t>Among contested injunctions, ≈41% of parties have ten or fewer employees and ≈26% have more than ten thousand — the bifurcation made visible in the size distribution.</a:t>
            </a:r>
            <a:endParaRPr lang="en-US" sz="1150" dirty="0"/>
          </a:p>
        </p:txBody>
      </p:sp>
      <p:sp>
        <p:nvSpPr>
          <p:cNvPr id="13" name="Shape 10"/>
          <p:cNvSpPr/>
          <p:nvPr/>
        </p:nvSpPr>
        <p:spPr>
          <a:xfrm>
            <a:off x="548640" y="5468112"/>
            <a:ext cx="11094415" cy="658368"/>
          </a:xfrm>
          <a:prstGeom prst="roundRect">
            <a:avLst>
              <a:gd name="adj" fmla="val 8333"/>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4" name="Text 11"/>
          <p:cNvSpPr/>
          <p:nvPr/>
        </p:nvSpPr>
        <p:spPr>
          <a:xfrm>
            <a:off x="841248" y="5614416"/>
            <a:ext cx="10509199" cy="384048"/>
          </a:xfrm>
          <a:prstGeom prst="rect">
            <a:avLst/>
          </a:prstGeom>
          <a:noFill/>
          <a:ln/>
        </p:spPr>
        <p:txBody>
          <a:bodyPr wrap="square" lIns="0" tIns="0" rIns="0" bIns="0" rtlCol="0" anchor="t"/>
          <a:lstStyle/>
          <a:p>
            <a:pPr marL="0" indent="0">
              <a:lnSpc>
                <a:spcPts val="1900"/>
              </a:lnSpc>
              <a:buNone/>
            </a:pPr>
            <a:r>
              <a:rPr lang="en-US" sz="1350" dirty="0">
                <a:solidFill>
                  <a:srgbClr val="33405E"/>
                </a:solidFill>
                <a:latin typeface="Calibri" pitchFamily="34" charset="0"/>
                <a:ea typeface="Calibri" pitchFamily="34" charset="-122"/>
                <a:cs typeface="Calibri" pitchFamily="34" charset="-120"/>
              </a:rPr>
              <a:t>A rule that holds across a statutory upheaval and a venue revolution is a rule. This is the settled architecture of the contested tier, not a transitional reaction to </a:t>
            </a:r>
            <a:r>
              <a:rPr lang="en-US" sz="1350" i="1" dirty="0">
                <a:solidFill>
                  <a:srgbClr val="33405E"/>
                </a:solidFill>
                <a:latin typeface="Calibri" pitchFamily="34" charset="0"/>
                <a:ea typeface="Calibri" pitchFamily="34" charset="-122"/>
                <a:cs typeface="Calibri" pitchFamily="34" charset="-120"/>
              </a:rPr>
              <a:t>eBay</a:t>
            </a:r>
            <a:r>
              <a:rPr lang="en-US" sz="1350" dirty="0">
                <a:solidFill>
                  <a:srgbClr val="33405E"/>
                </a:solidFill>
                <a:latin typeface="Calibri" pitchFamily="34" charset="0"/>
                <a:ea typeface="Calibri" pitchFamily="34" charset="-122"/>
                <a:cs typeface="Calibri" pitchFamily="34" charset="-120"/>
              </a:rPr>
              <a:t>.</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MULTIVARIATE — HYPOTHESIZED</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What the model should show</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Logistic regression of the permanent-injunction grant among contested cases</a:t>
            </a:r>
            <a:endParaRPr lang="en-US" sz="145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48640" y="1828800"/>
          <a:ext cx="10140696" cy="4132580"/>
        </p:xfrm>
        <a:graphic>
          <a:graphicData uri="http://schemas.openxmlformats.org/drawingml/2006/table">
            <a:tbl>
              <a:tblPr/>
              <a:tblGrid>
                <a:gridCol w="3776472">
                  <a:extLst>
                    <a:ext uri="{9D8B030D-6E8A-4147-A177-3AD203B41FA5}">
                      <a16:colId xmlns:a16="http://schemas.microsoft.com/office/drawing/2014/main" val="20000"/>
                    </a:ext>
                  </a:extLst>
                </a:gridCol>
                <a:gridCol w="2011680">
                  <a:extLst>
                    <a:ext uri="{9D8B030D-6E8A-4147-A177-3AD203B41FA5}">
                      <a16:colId xmlns:a16="http://schemas.microsoft.com/office/drawing/2014/main" val="20001"/>
                    </a:ext>
                  </a:extLst>
                </a:gridCol>
                <a:gridCol w="1170432">
                  <a:extLst>
                    <a:ext uri="{9D8B030D-6E8A-4147-A177-3AD203B41FA5}">
                      <a16:colId xmlns:a16="http://schemas.microsoft.com/office/drawing/2014/main" val="20002"/>
                    </a:ext>
                  </a:extLst>
                </a:gridCol>
                <a:gridCol w="2011680">
                  <a:extLst>
                    <a:ext uri="{9D8B030D-6E8A-4147-A177-3AD203B41FA5}">
                      <a16:colId xmlns:a16="http://schemas.microsoft.com/office/drawing/2014/main" val="20003"/>
                    </a:ext>
                  </a:extLst>
                </a:gridCol>
                <a:gridCol w="1170432">
                  <a:extLst>
                    <a:ext uri="{9D8B030D-6E8A-4147-A177-3AD203B41FA5}">
                      <a16:colId xmlns:a16="http://schemas.microsoft.com/office/drawing/2014/main" val="20004"/>
                    </a:ext>
                  </a:extLst>
                </a:gridCol>
              </a:tblGrid>
              <a:tr h="214884">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Variable</a:t>
                      </a:r>
                      <a:endParaRPr lang="en-US" sz="105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1E2761"/>
                    </a:solidFill>
                  </a:tcPr>
                </a:tc>
                <a:tc>
                  <a:txBody>
                    <a:bodyPr/>
                    <a:lstStyle/>
                    <a:p>
                      <a:pPr marL="0" indent="0" algn="ctr">
                        <a:buNone/>
                      </a:pPr>
                      <a:r>
                        <a:rPr lang="en-US" sz="1000" b="1" dirty="0">
                          <a:solidFill>
                            <a:srgbClr val="FFFFFF"/>
                          </a:solidFill>
                          <a:latin typeface="Calibri" pitchFamily="34" charset="0"/>
                          <a:ea typeface="Calibri" pitchFamily="34" charset="-122"/>
                          <a:cs typeface="Calibri" pitchFamily="34" charset="-120"/>
                        </a:rPr>
                        <a:t>Model 1  Coef. (SE)</a:t>
                      </a:r>
                      <a:endParaRPr lang="en-US" sz="10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1E2761"/>
                    </a:solidFill>
                  </a:tcPr>
                </a:tc>
                <a:tc>
                  <a:txBody>
                    <a:bodyPr/>
                    <a:lstStyle/>
                    <a:p>
                      <a:pPr marL="0" indent="0" algn="ctr">
                        <a:buNone/>
                      </a:pPr>
                      <a:r>
                        <a:rPr lang="en-US" sz="1000" b="1" dirty="0">
                          <a:solidFill>
                            <a:srgbClr val="FFFFFF"/>
                          </a:solidFill>
                          <a:latin typeface="Calibri" pitchFamily="34" charset="0"/>
                          <a:ea typeface="Calibri" pitchFamily="34" charset="-122"/>
                          <a:cs typeface="Calibri" pitchFamily="34" charset="-120"/>
                        </a:rPr>
                        <a:t>Model 1  OR</a:t>
                      </a:r>
                      <a:endParaRPr lang="en-US" sz="10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1E2761"/>
                    </a:solidFill>
                  </a:tcPr>
                </a:tc>
                <a:tc>
                  <a:txBody>
                    <a:bodyPr/>
                    <a:lstStyle/>
                    <a:p>
                      <a:pPr marL="0" indent="0" algn="ctr">
                        <a:buNone/>
                      </a:pPr>
                      <a:r>
                        <a:rPr lang="en-US" sz="1000" b="1" dirty="0">
                          <a:solidFill>
                            <a:srgbClr val="FFFFFF"/>
                          </a:solidFill>
                          <a:latin typeface="Calibri" pitchFamily="34" charset="0"/>
                          <a:ea typeface="Calibri" pitchFamily="34" charset="-122"/>
                          <a:cs typeface="Calibri" pitchFamily="34" charset="-120"/>
                        </a:rPr>
                        <a:t>Model 2  Coef. (SE)</a:t>
                      </a:r>
                      <a:endParaRPr lang="en-US" sz="10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1E2761"/>
                    </a:solidFill>
                  </a:tcPr>
                </a:tc>
                <a:tc>
                  <a:txBody>
                    <a:bodyPr/>
                    <a:lstStyle/>
                    <a:p>
                      <a:pPr marL="0" indent="0" algn="ctr">
                        <a:buNone/>
                      </a:pPr>
                      <a:r>
                        <a:rPr lang="en-US" sz="1000" b="1" dirty="0">
                          <a:solidFill>
                            <a:srgbClr val="FFFFFF"/>
                          </a:solidFill>
                          <a:latin typeface="Calibri" pitchFamily="34" charset="0"/>
                          <a:ea typeface="Calibri" pitchFamily="34" charset="-122"/>
                          <a:cs typeface="Calibri" pitchFamily="34" charset="-120"/>
                        </a:rPr>
                        <a:t>Model 2  OR</a:t>
                      </a:r>
                      <a:endParaRPr lang="en-US" sz="10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214884">
                <a:tc gridSpan="5">
                  <a:txBody>
                    <a:bodyPr/>
                    <a:lstStyle/>
                    <a:p>
                      <a:pPr marL="0" indent="0">
                        <a:buNone/>
                      </a:pPr>
                      <a:r>
                        <a:rPr lang="en-US" sz="1050" b="1" dirty="0">
                          <a:solidFill>
                            <a:srgbClr val="1E2761"/>
                          </a:solidFill>
                          <a:latin typeface="Calibri" pitchFamily="34" charset="0"/>
                          <a:ea typeface="Calibri" pitchFamily="34" charset="-122"/>
                          <a:cs typeface="Calibri" pitchFamily="34" charset="-120"/>
                        </a:rPr>
                        <a:t>ENTITY TYPE  (ref: direct competitor)</a:t>
                      </a:r>
                      <a:endParaRPr lang="en-US" sz="105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E4E9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14884">
                <a:tc>
                  <a:txBody>
                    <a:bodyPr/>
                    <a:lstStyle/>
                    <a:p>
                      <a:pPr marL="0" indent="0">
                        <a:buNone/>
                      </a:pPr>
                      <a:r>
                        <a:rPr lang="en-US" sz="1100" b="1" dirty="0">
                          <a:solidFill>
                            <a:srgbClr val="1E2761"/>
                          </a:solidFill>
                          <a:latin typeface="Calibri" pitchFamily="34" charset="0"/>
                          <a:ea typeface="Calibri" pitchFamily="34" charset="-122"/>
                          <a:cs typeface="Calibri" pitchFamily="34" charset="-120"/>
                        </a:rPr>
                        <a:t>NPE / PAE</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−2.85*** (0.31)</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0.06</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−2.61*** (0.34)</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0.07</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14884">
                <a:tc>
                  <a:txBody>
                    <a:bodyPr/>
                    <a:lstStyle/>
                    <a:p>
                      <a:pPr marL="0" indent="0">
                        <a:buNone/>
                      </a:pPr>
                      <a:r>
                        <a:rPr lang="en-US" sz="1100" dirty="0">
                          <a:solidFill>
                            <a:srgbClr val="33405E"/>
                          </a:solidFill>
                          <a:latin typeface="Calibri" pitchFamily="34" charset="0"/>
                          <a:ea typeface="Calibri" pitchFamily="34" charset="-122"/>
                          <a:cs typeface="Calibri" pitchFamily="34" charset="-120"/>
                        </a:rPr>
                        <a:t>Non-competing practicing entity</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−0.92*** (0.28)</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0.40</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−0.84** (0.29)</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0.43</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14884">
                <a:tc>
                  <a:txBody>
                    <a:bodyPr/>
                    <a:lstStyle/>
                    <a:p>
                      <a:pPr marL="0" indent="0">
                        <a:buNone/>
                      </a:pPr>
                      <a:r>
                        <a:rPr lang="en-US" sz="1100" dirty="0">
                          <a:solidFill>
                            <a:srgbClr val="33405E"/>
                          </a:solidFill>
                          <a:latin typeface="Calibri" pitchFamily="34" charset="0"/>
                          <a:ea typeface="Calibri" pitchFamily="34" charset="-122"/>
                          <a:cs typeface="Calibri" pitchFamily="34" charset="-120"/>
                        </a:rPr>
                        <a:t>University / non-profit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−0.65† (0.35)</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0.52</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−0.58† (0.36)</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0.56</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14884">
                <a:tc gridSpan="5">
                  <a:txBody>
                    <a:bodyPr/>
                    <a:lstStyle/>
                    <a:p>
                      <a:pPr marL="0" indent="0">
                        <a:buNone/>
                      </a:pPr>
                      <a:r>
                        <a:rPr lang="en-US" sz="1050" b="1" dirty="0">
                          <a:solidFill>
                            <a:srgbClr val="1E2761"/>
                          </a:solidFill>
                          <a:latin typeface="Calibri" pitchFamily="34" charset="0"/>
                          <a:ea typeface="Calibri" pitchFamily="34" charset="-122"/>
                          <a:cs typeface="Calibri" pitchFamily="34" charset="-120"/>
                        </a:rPr>
                        <a:t>TECHNOLOGY  (ref: mechanical)</a:t>
                      </a:r>
                      <a:endParaRPr lang="en-US" sz="105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E4E9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214884">
                <a:tc>
                  <a:txBody>
                    <a:bodyPr/>
                    <a:lstStyle/>
                    <a:p>
                      <a:pPr marL="0" indent="0">
                        <a:buNone/>
                      </a:pPr>
                      <a:r>
                        <a:rPr lang="en-US" sz="1100" b="1" dirty="0">
                          <a:solidFill>
                            <a:srgbClr val="1E2761"/>
                          </a:solidFill>
                          <a:latin typeface="Calibri" pitchFamily="34" charset="0"/>
                          <a:ea typeface="Calibri" pitchFamily="34" charset="-122"/>
                          <a:cs typeface="Calibri" pitchFamily="34" charset="-120"/>
                        </a:rPr>
                        <a:t>Computer / software</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−0.78*** (0.24)</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0.46</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−0.71** (0.25)</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0.49</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14884">
                <a:tc>
                  <a:txBody>
                    <a:bodyPr/>
                    <a:lstStyle/>
                    <a:p>
                      <a:pPr marL="0" indent="0">
                        <a:buNone/>
                      </a:pPr>
                      <a:r>
                        <a:rPr lang="en-US" sz="1100" b="1" dirty="0">
                          <a:solidFill>
                            <a:srgbClr val="1E2761"/>
                          </a:solidFill>
                          <a:latin typeface="Calibri" pitchFamily="34" charset="0"/>
                          <a:ea typeface="Calibri" pitchFamily="34" charset="-122"/>
                          <a:cs typeface="Calibri" pitchFamily="34" charset="-120"/>
                        </a:rPr>
                        <a:t>Biotechnology / pharmaceutical</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0.62** (0.29)</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1.86</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0.57* (0.30)</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1.77</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214884">
                <a:tc>
                  <a:txBody>
                    <a:bodyPr/>
                    <a:lstStyle/>
                    <a:p>
                      <a:pPr marL="0" indent="0">
                        <a:buNone/>
                      </a:pPr>
                      <a:r>
                        <a:rPr lang="en-US" sz="1100" dirty="0">
                          <a:solidFill>
                            <a:srgbClr val="33405E"/>
                          </a:solidFill>
                          <a:latin typeface="Calibri" pitchFamily="34" charset="0"/>
                          <a:ea typeface="Calibri" pitchFamily="34" charset="-122"/>
                          <a:cs typeface="Calibri" pitchFamily="34" charset="-120"/>
                        </a:rPr>
                        <a:t>Electrical / electronic</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−0.21 (0.22)</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0.81</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−0.18 (0.23)</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0.84</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214884">
                <a:tc gridSpan="5">
                  <a:txBody>
                    <a:bodyPr/>
                    <a:lstStyle/>
                    <a:p>
                      <a:pPr marL="0" indent="0">
                        <a:buNone/>
                      </a:pPr>
                      <a:r>
                        <a:rPr lang="en-US" sz="1050" b="1" dirty="0">
                          <a:solidFill>
                            <a:srgbClr val="1E2761"/>
                          </a:solidFill>
                          <a:latin typeface="Calibri" pitchFamily="34" charset="0"/>
                          <a:ea typeface="Calibri" pitchFamily="34" charset="-122"/>
                          <a:cs typeface="Calibri" pitchFamily="34" charset="-120"/>
                        </a:rPr>
                        <a:t>INSTITUTIONAL VARIABLES  (new to this study)</a:t>
                      </a:r>
                      <a:endParaRPr lang="en-US" sz="105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E4E9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r h="214884">
                <a:tc>
                  <a:txBody>
                    <a:bodyPr/>
                    <a:lstStyle/>
                    <a:p>
                      <a:pPr marL="0" indent="0">
                        <a:buNone/>
                      </a:pPr>
                      <a:r>
                        <a:rPr lang="en-US" sz="1100" b="1" dirty="0">
                          <a:solidFill>
                            <a:srgbClr val="1E2761"/>
                          </a:solidFill>
                          <a:latin typeface="Calibri" pitchFamily="34" charset="0"/>
                          <a:ea typeface="Calibri" pitchFamily="34" charset="-122"/>
                          <a:cs typeface="Calibri" pitchFamily="34" charset="-120"/>
                        </a:rPr>
                        <a:t>PTAB petition filed</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−0.58*** (0.19)</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0.56</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214884">
                <a:tc>
                  <a:txBody>
                    <a:bodyPr/>
                    <a:lstStyle/>
                    <a:p>
                      <a:pPr marL="0" indent="0">
                        <a:buNone/>
                      </a:pPr>
                      <a:r>
                        <a:rPr lang="en-US" sz="1100" b="1" dirty="0">
                          <a:solidFill>
                            <a:srgbClr val="1E2761"/>
                          </a:solidFill>
                          <a:latin typeface="Calibri" pitchFamily="34" charset="0"/>
                          <a:ea typeface="Calibri" pitchFamily="34" charset="-122"/>
                          <a:cs typeface="Calibri" pitchFamily="34" charset="-120"/>
                        </a:rPr>
                        <a:t>PTAB claims cancelled</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−1.12*** (0.31)</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0.33</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214884">
                <a:tc>
                  <a:txBody>
                    <a:bodyPr/>
                    <a:lstStyle/>
                    <a:p>
                      <a:pPr marL="0" indent="0">
                        <a:buNone/>
                      </a:pPr>
                      <a:r>
                        <a:rPr lang="en-US" sz="1100" b="1" dirty="0">
                          <a:solidFill>
                            <a:srgbClr val="1E2761"/>
                          </a:solidFill>
                          <a:latin typeface="Calibri" pitchFamily="34" charset="0"/>
                          <a:ea typeface="Calibri" pitchFamily="34" charset="-122"/>
                          <a:cs typeface="Calibri" pitchFamily="34" charset="-120"/>
                        </a:rPr>
                        <a:t>ITC proceeding, concurrent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−0.51* (0.24)</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0.60</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214884">
                <a:tc>
                  <a:txBody>
                    <a:bodyPr/>
                    <a:lstStyle/>
                    <a:p>
                      <a:pPr marL="0" indent="0">
                        <a:buNone/>
                      </a:pPr>
                      <a:r>
                        <a:rPr lang="en-US" sz="1100" b="1" dirty="0">
                          <a:solidFill>
                            <a:srgbClr val="1E2761"/>
                          </a:solidFill>
                          <a:latin typeface="Calibri" pitchFamily="34" charset="0"/>
                          <a:ea typeface="Calibri" pitchFamily="34" charset="-122"/>
                          <a:cs typeface="Calibri" pitchFamily="34" charset="-120"/>
                        </a:rPr>
                        <a:t>Ongoing royalty available</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−1.27*** (0.33)</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2761"/>
                          </a:solidFill>
                          <a:latin typeface="Calibri" pitchFamily="34" charset="0"/>
                          <a:ea typeface="Calibri" pitchFamily="34" charset="-122"/>
                          <a:cs typeface="Calibri" pitchFamily="34" charset="-120"/>
                        </a:rPr>
                        <a:t>0.28</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214884">
                <a:tc gridSpan="5">
                  <a:txBody>
                    <a:bodyPr/>
                    <a:lstStyle/>
                    <a:p>
                      <a:pPr marL="0" indent="0">
                        <a:buNone/>
                      </a:pPr>
                      <a:r>
                        <a:rPr lang="en-US" sz="1050" b="1" dirty="0">
                          <a:solidFill>
                            <a:srgbClr val="1E2761"/>
                          </a:solidFill>
                          <a:latin typeface="Calibri" pitchFamily="34" charset="0"/>
                          <a:ea typeface="Calibri" pitchFamily="34" charset="-122"/>
                          <a:cs typeface="Calibri" pitchFamily="34" charset="-120"/>
                        </a:rPr>
                        <a:t>CASE CHARACTERISTICS</a:t>
                      </a:r>
                      <a:endParaRPr lang="en-US" sz="105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E4E9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4"/>
                  </a:ext>
                </a:extLst>
              </a:tr>
              <a:tr h="214884">
                <a:tc>
                  <a:txBody>
                    <a:bodyPr/>
                    <a:lstStyle/>
                    <a:p>
                      <a:pPr marL="0" indent="0">
                        <a:buNone/>
                      </a:pPr>
                      <a:r>
                        <a:rPr lang="en-US" sz="1100" dirty="0">
                          <a:solidFill>
                            <a:srgbClr val="33405E"/>
                          </a:solidFill>
                          <a:latin typeface="Calibri" pitchFamily="34" charset="0"/>
                          <a:ea typeface="Calibri" pitchFamily="34" charset="-122"/>
                          <a:cs typeface="Calibri" pitchFamily="34" charset="-120"/>
                        </a:rPr>
                        <a:t>All asserted claims infringed</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0.44** (0.18)</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1.55</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15"/>
                  </a:ext>
                </a:extLst>
              </a:tr>
              <a:tr h="214884">
                <a:tc>
                  <a:txBody>
                    <a:bodyPr/>
                    <a:lstStyle/>
                    <a:p>
                      <a:pPr marL="0" indent="0">
                        <a:buNone/>
                      </a:pPr>
                      <a:r>
                        <a:rPr lang="en-US" sz="1100" dirty="0">
                          <a:solidFill>
                            <a:srgbClr val="33405E"/>
                          </a:solidFill>
                          <a:latin typeface="Calibri" pitchFamily="34" charset="0"/>
                          <a:ea typeface="Calibri" pitchFamily="34" charset="-122"/>
                          <a:cs typeface="Calibri" pitchFamily="34" charset="-120"/>
                        </a:rPr>
                        <a:t>Indirect infringement theory</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−0.52* (0.22)</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0.60</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16"/>
                  </a:ext>
                </a:extLst>
              </a:tr>
              <a:tr h="214884">
                <a:tc>
                  <a:txBody>
                    <a:bodyPr/>
                    <a:lstStyle/>
                    <a:p>
                      <a:pPr marL="0" indent="0">
                        <a:buNone/>
                      </a:pPr>
                      <a:r>
                        <a:rPr lang="en-US" sz="1100" dirty="0">
                          <a:solidFill>
                            <a:srgbClr val="33405E"/>
                          </a:solidFill>
                          <a:latin typeface="Calibri" pitchFamily="34" charset="0"/>
                          <a:ea typeface="Calibri" pitchFamily="34" charset="-122"/>
                          <a:cs typeface="Calibri" pitchFamily="34" charset="-120"/>
                        </a:rPr>
                        <a:t>Foreign inventors only</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0.41* (0.21)</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1.51</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17"/>
                  </a:ext>
                </a:extLst>
              </a:tr>
              <a:tr h="214884">
                <a:tc>
                  <a:txBody>
                    <a:bodyPr/>
                    <a:lstStyle/>
                    <a:p>
                      <a:pPr marL="0" indent="0">
                        <a:buNone/>
                      </a:pPr>
                      <a:r>
                        <a:rPr lang="en-US" sz="1100" b="1" dirty="0">
                          <a:solidFill>
                            <a:srgbClr val="1E2761"/>
                          </a:solidFill>
                          <a:latin typeface="Calibri" pitchFamily="34" charset="0"/>
                          <a:ea typeface="Calibri" pitchFamily="34" charset="-122"/>
                          <a:cs typeface="Calibri" pitchFamily="34" charset="-120"/>
                        </a:rPr>
                        <a:t>N  ·  Pseudo R²</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847</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0.312</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847</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tc>
                  <a:txBody>
                    <a:bodyPr/>
                    <a:lstStyle/>
                    <a:p>
                      <a:pPr marL="0" indent="0" algn="ctr">
                        <a:buNone/>
                      </a:pPr>
                      <a:r>
                        <a:rPr lang="en-US" sz="1100" dirty="0">
                          <a:solidFill>
                            <a:srgbClr val="33405E"/>
                          </a:solidFill>
                          <a:latin typeface="Calibri" pitchFamily="34" charset="0"/>
                          <a:ea typeface="Calibri" pitchFamily="34" charset="-122"/>
                          <a:cs typeface="Calibri" pitchFamily="34" charset="-120"/>
                        </a:rPr>
                        <a:t>0.412</a:t>
                      </a:r>
                      <a:endParaRPr lang="en-US" sz="1100" dirty="0">
                        <a:latin typeface="Calibri" charset="0"/>
                        <a:ea typeface="Calibri" charset="0"/>
                        <a:cs typeface="Calibri" charset="0"/>
                      </a:endParaRPr>
                    </a:p>
                  </a:txBody>
                  <a:tcPr marL="76200" marR="76200" marT="25400" marB="25400" anchor="ctr">
                    <a:lnL w="6350" cap="flat" cmpd="sng" algn="ctr">
                      <a:solidFill>
                        <a:srgbClr val="DCE3F2"/>
                      </a:solidFill>
                      <a:prstDash val="solid"/>
                      <a:round/>
                      <a:headEnd type="none" w="med" len="med"/>
                      <a:tailEnd type="none" w="med" len="med"/>
                    </a:lnL>
                    <a:lnR w="6350" cap="flat" cmpd="sng" algn="ctr">
                      <a:solidFill>
                        <a:srgbClr val="DCE3F2"/>
                      </a:solidFill>
                      <a:prstDash val="solid"/>
                      <a:round/>
                      <a:headEnd type="none" w="med" len="med"/>
                      <a:tailEnd type="none" w="med" len="med"/>
                    </a:lnR>
                    <a:lnT w="6350" cap="flat" cmpd="sng" algn="ctr">
                      <a:solidFill>
                        <a:srgbClr val="DCE3F2"/>
                      </a:solidFill>
                      <a:prstDash val="solid"/>
                      <a:round/>
                      <a:headEnd type="none" w="med" len="med"/>
                      <a:tailEnd type="none" w="med" len="med"/>
                    </a:lnT>
                    <a:lnB w="6350" cap="flat" cmpd="sng" algn="ctr">
                      <a:solidFill>
                        <a:srgbClr val="DCE3F2"/>
                      </a:solidFill>
                      <a:prstDash val="solid"/>
                      <a:round/>
                      <a:headEnd type="none" w="med" len="med"/>
                      <a:tailEnd type="none" w="med" len="med"/>
                    </a:lnB>
                    <a:solidFill>
                      <a:srgbClr val="FFFFFF"/>
                    </a:solidFill>
                  </a:tcPr>
                </a:tc>
                <a:extLst>
                  <a:ext uri="{0D108BD9-81ED-4DB2-BD59-A6C34878D82A}">
                    <a16:rowId xmlns:a16="http://schemas.microsoft.com/office/drawing/2014/main" val="10018"/>
                  </a:ext>
                </a:extLst>
              </a:tr>
            </a:tbl>
          </a:graphicData>
        </a:graphic>
      </p:graphicFrame>
      <p:sp>
        <p:nvSpPr>
          <p:cNvPr id="6" name="Text 3"/>
          <p:cNvSpPr/>
          <p:nvPr/>
        </p:nvSpPr>
        <p:spPr>
          <a:xfrm>
            <a:off x="548640" y="6236208"/>
            <a:ext cx="11094415" cy="457200"/>
          </a:xfrm>
          <a:prstGeom prst="rect">
            <a:avLst/>
          </a:prstGeom>
          <a:noFill/>
          <a:ln/>
        </p:spPr>
        <p:txBody>
          <a:bodyPr wrap="square" lIns="0" tIns="0" rIns="0" bIns="0" rtlCol="0" anchor="t"/>
          <a:lstStyle/>
          <a:p>
            <a:pPr marL="0" indent="0">
              <a:lnSpc>
                <a:spcPts val="1300"/>
              </a:lnSpc>
              <a:buNone/>
            </a:pPr>
            <a:r>
              <a:rPr lang="en-US" sz="950" i="1" dirty="0">
                <a:solidFill>
                  <a:srgbClr val="97A0BC"/>
                </a:solidFill>
                <a:latin typeface="Calibri" pitchFamily="34" charset="0"/>
                <a:ea typeface="Calibri" pitchFamily="34" charset="-122"/>
                <a:cs typeface="Calibri" pitchFamily="34" charset="-120"/>
              </a:rPr>
              <a:t>*** p &lt; .001   ** p &lt; .01   * p &lt; .05   † p &lt; .10.  All models include district and year fixed effects (joint p &lt; .001) and an E.D. Texas indicator. Model 3 adds interactions: NPE × software −0.89* (0.41); NPE × post-AIA, PTAB × NPE and ITC × practicing entity are not significant.</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WHAT THE MODEL IMPLIES</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A grid of categorical expectations</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Figure 9. Predicted injunction rate by plaintiff type and technology, from Model 2 with all else at sample means.</a:t>
            </a:r>
            <a:endParaRPr lang="en-US" sz="1450" dirty="0"/>
          </a:p>
        </p:txBody>
      </p:sp>
      <p:sp>
        <p:nvSpPr>
          <p:cNvPr id="5" name="Text 3"/>
          <p:cNvSpPr/>
          <p:nvPr/>
        </p:nvSpPr>
        <p:spPr>
          <a:xfrm>
            <a:off x="2606040" y="1719072"/>
            <a:ext cx="1069848" cy="530352"/>
          </a:xfrm>
          <a:prstGeom prst="rect">
            <a:avLst/>
          </a:prstGeom>
          <a:noFill/>
          <a:ln/>
        </p:spPr>
        <p:txBody>
          <a:bodyPr wrap="square" lIns="0" tIns="0" rIns="0" bIns="0" rtlCol="0" anchor="b"/>
          <a:lstStyle/>
          <a:p>
            <a:pPr marL="0" indent="0" algn="ctr">
              <a:buNone/>
            </a:pPr>
            <a:r>
              <a:rPr lang="en-US" sz="1100" b="1" dirty="0">
                <a:solidFill>
                  <a:srgbClr val="1E2761"/>
                </a:solidFill>
                <a:latin typeface="Calibri" pitchFamily="34" charset="0"/>
                <a:ea typeface="Calibri" pitchFamily="34" charset="-122"/>
                <a:cs typeface="Calibri" pitchFamily="34" charset="-120"/>
              </a:rPr>
              <a:t>Biotech /</a:t>
            </a:r>
            <a:endParaRPr lang="en-US" sz="1100" dirty="0"/>
          </a:p>
          <a:p>
            <a:pPr marL="0" indent="0" algn="ctr">
              <a:buNone/>
            </a:pPr>
            <a:r>
              <a:rPr lang="en-US" sz="1100" b="1" dirty="0">
                <a:solidFill>
                  <a:srgbClr val="1E2761"/>
                </a:solidFill>
                <a:latin typeface="Calibri" pitchFamily="34" charset="0"/>
                <a:ea typeface="Calibri" pitchFamily="34" charset="-122"/>
                <a:cs typeface="Calibri" pitchFamily="34" charset="-120"/>
              </a:rPr>
              <a:t>pharma</a:t>
            </a:r>
            <a:endParaRPr lang="en-US" sz="1100" dirty="0"/>
          </a:p>
        </p:txBody>
      </p:sp>
      <p:sp>
        <p:nvSpPr>
          <p:cNvPr id="6" name="Text 4"/>
          <p:cNvSpPr/>
          <p:nvPr/>
        </p:nvSpPr>
        <p:spPr>
          <a:xfrm>
            <a:off x="3730752" y="1719072"/>
            <a:ext cx="1069848" cy="530352"/>
          </a:xfrm>
          <a:prstGeom prst="rect">
            <a:avLst/>
          </a:prstGeom>
          <a:noFill/>
          <a:ln/>
        </p:spPr>
        <p:txBody>
          <a:bodyPr wrap="square" lIns="0" tIns="0" rIns="0" bIns="0" rtlCol="0" anchor="b"/>
          <a:lstStyle/>
          <a:p>
            <a:pPr marL="0" indent="0" algn="ctr">
              <a:buNone/>
            </a:pPr>
            <a:r>
              <a:rPr lang="en-US" sz="1100" b="1" dirty="0">
                <a:solidFill>
                  <a:srgbClr val="1E2761"/>
                </a:solidFill>
                <a:latin typeface="Calibri" pitchFamily="34" charset="0"/>
                <a:ea typeface="Calibri" pitchFamily="34" charset="-122"/>
                <a:cs typeface="Calibri" pitchFamily="34" charset="-120"/>
              </a:rPr>
              <a:t>Mechanical</a:t>
            </a:r>
            <a:endParaRPr lang="en-US" sz="1100" dirty="0"/>
          </a:p>
        </p:txBody>
      </p:sp>
      <p:sp>
        <p:nvSpPr>
          <p:cNvPr id="7" name="Text 5"/>
          <p:cNvSpPr/>
          <p:nvPr/>
        </p:nvSpPr>
        <p:spPr>
          <a:xfrm>
            <a:off x="4855464" y="1719072"/>
            <a:ext cx="1069848" cy="530352"/>
          </a:xfrm>
          <a:prstGeom prst="rect">
            <a:avLst/>
          </a:prstGeom>
          <a:noFill/>
          <a:ln/>
        </p:spPr>
        <p:txBody>
          <a:bodyPr wrap="square" lIns="0" tIns="0" rIns="0" bIns="0" rtlCol="0" anchor="b"/>
          <a:lstStyle/>
          <a:p>
            <a:pPr marL="0" indent="0" algn="ctr">
              <a:buNone/>
            </a:pPr>
            <a:r>
              <a:rPr lang="en-US" sz="1100" b="1" dirty="0">
                <a:solidFill>
                  <a:srgbClr val="1E2761"/>
                </a:solidFill>
                <a:latin typeface="Calibri" pitchFamily="34" charset="0"/>
                <a:ea typeface="Calibri" pitchFamily="34" charset="-122"/>
                <a:cs typeface="Calibri" pitchFamily="34" charset="-120"/>
              </a:rPr>
              <a:t>Electrical /</a:t>
            </a:r>
            <a:endParaRPr lang="en-US" sz="1100" dirty="0"/>
          </a:p>
          <a:p>
            <a:pPr marL="0" indent="0" algn="ctr">
              <a:buNone/>
            </a:pPr>
            <a:r>
              <a:rPr lang="en-US" sz="1100" b="1" dirty="0">
                <a:solidFill>
                  <a:srgbClr val="1E2761"/>
                </a:solidFill>
                <a:latin typeface="Calibri" pitchFamily="34" charset="0"/>
                <a:ea typeface="Calibri" pitchFamily="34" charset="-122"/>
                <a:cs typeface="Calibri" pitchFamily="34" charset="-120"/>
              </a:rPr>
              <a:t>electronic</a:t>
            </a:r>
            <a:endParaRPr lang="en-US" sz="1100" dirty="0"/>
          </a:p>
        </p:txBody>
      </p:sp>
      <p:sp>
        <p:nvSpPr>
          <p:cNvPr id="8" name="Text 6"/>
          <p:cNvSpPr/>
          <p:nvPr/>
        </p:nvSpPr>
        <p:spPr>
          <a:xfrm>
            <a:off x="5980176" y="1719072"/>
            <a:ext cx="1069848" cy="530352"/>
          </a:xfrm>
          <a:prstGeom prst="rect">
            <a:avLst/>
          </a:prstGeom>
          <a:noFill/>
          <a:ln/>
        </p:spPr>
        <p:txBody>
          <a:bodyPr wrap="square" lIns="0" tIns="0" rIns="0" bIns="0" rtlCol="0" anchor="b"/>
          <a:lstStyle/>
          <a:p>
            <a:pPr marL="0" indent="0" algn="ctr">
              <a:buNone/>
            </a:pPr>
            <a:r>
              <a:rPr lang="en-US" sz="1100" b="1" dirty="0">
                <a:solidFill>
                  <a:srgbClr val="1E2761"/>
                </a:solidFill>
                <a:latin typeface="Calibri" pitchFamily="34" charset="0"/>
                <a:ea typeface="Calibri" pitchFamily="34" charset="-122"/>
                <a:cs typeface="Calibri" pitchFamily="34" charset="-120"/>
              </a:rPr>
              <a:t>Computer /</a:t>
            </a:r>
            <a:endParaRPr lang="en-US" sz="1100" dirty="0"/>
          </a:p>
          <a:p>
            <a:pPr marL="0" indent="0" algn="ctr">
              <a:buNone/>
            </a:pPr>
            <a:r>
              <a:rPr lang="en-US" sz="1100" b="1" dirty="0">
                <a:solidFill>
                  <a:srgbClr val="1E2761"/>
                </a:solidFill>
                <a:latin typeface="Calibri" pitchFamily="34" charset="0"/>
                <a:ea typeface="Calibri" pitchFamily="34" charset="-122"/>
                <a:cs typeface="Calibri" pitchFamily="34" charset="-120"/>
              </a:rPr>
              <a:t>software</a:t>
            </a:r>
            <a:endParaRPr lang="en-US" sz="1100" dirty="0"/>
          </a:p>
        </p:txBody>
      </p:sp>
      <p:sp>
        <p:nvSpPr>
          <p:cNvPr id="9" name="Text 7"/>
          <p:cNvSpPr/>
          <p:nvPr/>
        </p:nvSpPr>
        <p:spPr>
          <a:xfrm>
            <a:off x="548640" y="2468880"/>
            <a:ext cx="1965960" cy="365760"/>
          </a:xfrm>
          <a:prstGeom prst="rect">
            <a:avLst/>
          </a:prstGeom>
          <a:noFill/>
          <a:ln/>
        </p:spPr>
        <p:txBody>
          <a:bodyPr wrap="square" lIns="0" tIns="0" rIns="0" bIns="0" rtlCol="0" anchor="ctr"/>
          <a:lstStyle/>
          <a:p>
            <a:pPr marL="0" indent="0" algn="r">
              <a:buNone/>
            </a:pPr>
            <a:r>
              <a:rPr lang="en-US" sz="1200" b="1" dirty="0">
                <a:solidFill>
                  <a:srgbClr val="1E2761"/>
                </a:solidFill>
                <a:latin typeface="Calibri" pitchFamily="34" charset="0"/>
                <a:ea typeface="Calibri" pitchFamily="34" charset="-122"/>
                <a:cs typeface="Calibri" pitchFamily="34" charset="-120"/>
              </a:rPr>
              <a:t>Direct competitor</a:t>
            </a:r>
            <a:endParaRPr lang="en-US" sz="1200" dirty="0"/>
          </a:p>
        </p:txBody>
      </p:sp>
      <p:sp>
        <p:nvSpPr>
          <p:cNvPr id="10" name="Shape 8"/>
          <p:cNvSpPr/>
          <p:nvPr/>
        </p:nvSpPr>
        <p:spPr>
          <a:xfrm>
            <a:off x="2606040" y="2286000"/>
            <a:ext cx="1069848" cy="713232"/>
          </a:xfrm>
          <a:prstGeom prst="roundRect">
            <a:avLst>
              <a:gd name="adj" fmla="val 6410"/>
            </a:avLst>
          </a:prstGeom>
          <a:solidFill>
            <a:srgbClr val="1E2761"/>
          </a:solidFill>
          <a:ln w="12700">
            <a:solidFill>
              <a:srgbClr val="1E2761"/>
            </a:solidFill>
            <a:prstDash val="solid"/>
          </a:ln>
        </p:spPr>
        <p:txBody>
          <a:bodyPr/>
          <a:lstStyle/>
          <a:p>
            <a:endParaRPr lang="en-US"/>
          </a:p>
        </p:txBody>
      </p:sp>
      <p:sp>
        <p:nvSpPr>
          <p:cNvPr id="11" name="Text 9"/>
          <p:cNvSpPr/>
          <p:nvPr/>
        </p:nvSpPr>
        <p:spPr>
          <a:xfrm>
            <a:off x="2606040" y="2432304"/>
            <a:ext cx="1069848" cy="420624"/>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98%</a:t>
            </a:r>
            <a:endParaRPr lang="en-US" sz="1900" dirty="0"/>
          </a:p>
        </p:txBody>
      </p:sp>
      <p:sp>
        <p:nvSpPr>
          <p:cNvPr id="12" name="Shape 10"/>
          <p:cNvSpPr/>
          <p:nvPr/>
        </p:nvSpPr>
        <p:spPr>
          <a:xfrm>
            <a:off x="3730752" y="2286000"/>
            <a:ext cx="1069848" cy="713232"/>
          </a:xfrm>
          <a:prstGeom prst="roundRect">
            <a:avLst>
              <a:gd name="adj" fmla="val 6410"/>
            </a:avLst>
          </a:prstGeom>
          <a:solidFill>
            <a:srgbClr val="1E2761"/>
          </a:solidFill>
          <a:ln w="12700">
            <a:solidFill>
              <a:srgbClr val="1E2761"/>
            </a:solidFill>
            <a:prstDash val="solid"/>
          </a:ln>
        </p:spPr>
        <p:txBody>
          <a:bodyPr/>
          <a:lstStyle/>
          <a:p>
            <a:endParaRPr lang="en-US"/>
          </a:p>
        </p:txBody>
      </p:sp>
      <p:sp>
        <p:nvSpPr>
          <p:cNvPr id="13" name="Text 11"/>
          <p:cNvSpPr/>
          <p:nvPr/>
        </p:nvSpPr>
        <p:spPr>
          <a:xfrm>
            <a:off x="3730752" y="2432304"/>
            <a:ext cx="1069848" cy="420624"/>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92%</a:t>
            </a:r>
            <a:endParaRPr lang="en-US" sz="1900" dirty="0"/>
          </a:p>
        </p:txBody>
      </p:sp>
      <p:sp>
        <p:nvSpPr>
          <p:cNvPr id="14" name="Shape 12"/>
          <p:cNvSpPr/>
          <p:nvPr/>
        </p:nvSpPr>
        <p:spPr>
          <a:xfrm>
            <a:off x="4855464" y="2286000"/>
            <a:ext cx="1069848" cy="713232"/>
          </a:xfrm>
          <a:prstGeom prst="roundRect">
            <a:avLst>
              <a:gd name="adj" fmla="val 6410"/>
            </a:avLst>
          </a:prstGeom>
          <a:solidFill>
            <a:srgbClr val="1E2761"/>
          </a:solidFill>
          <a:ln w="12700">
            <a:solidFill>
              <a:srgbClr val="1E2761"/>
            </a:solidFill>
            <a:prstDash val="solid"/>
          </a:ln>
        </p:spPr>
        <p:txBody>
          <a:bodyPr/>
          <a:lstStyle/>
          <a:p>
            <a:endParaRPr lang="en-US"/>
          </a:p>
        </p:txBody>
      </p:sp>
      <p:sp>
        <p:nvSpPr>
          <p:cNvPr id="15" name="Text 13"/>
          <p:cNvSpPr/>
          <p:nvPr/>
        </p:nvSpPr>
        <p:spPr>
          <a:xfrm>
            <a:off x="4855464" y="2432304"/>
            <a:ext cx="1069848" cy="420624"/>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90%</a:t>
            </a:r>
            <a:endParaRPr lang="en-US" sz="1900" dirty="0"/>
          </a:p>
        </p:txBody>
      </p:sp>
      <p:sp>
        <p:nvSpPr>
          <p:cNvPr id="16" name="Shape 14"/>
          <p:cNvSpPr/>
          <p:nvPr/>
        </p:nvSpPr>
        <p:spPr>
          <a:xfrm>
            <a:off x="5980176" y="2286000"/>
            <a:ext cx="1069848" cy="713232"/>
          </a:xfrm>
          <a:prstGeom prst="roundRect">
            <a:avLst>
              <a:gd name="adj" fmla="val 6410"/>
            </a:avLst>
          </a:prstGeom>
          <a:solidFill>
            <a:srgbClr val="3E5AA0"/>
          </a:solidFill>
          <a:ln w="12700">
            <a:solidFill>
              <a:srgbClr val="3E5AA0"/>
            </a:solidFill>
            <a:prstDash val="solid"/>
          </a:ln>
        </p:spPr>
        <p:txBody>
          <a:bodyPr/>
          <a:lstStyle/>
          <a:p>
            <a:endParaRPr lang="en-US"/>
          </a:p>
        </p:txBody>
      </p:sp>
      <p:sp>
        <p:nvSpPr>
          <p:cNvPr id="17" name="Text 15"/>
          <p:cNvSpPr/>
          <p:nvPr/>
        </p:nvSpPr>
        <p:spPr>
          <a:xfrm>
            <a:off x="5980176" y="2432304"/>
            <a:ext cx="1069848" cy="420624"/>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88%</a:t>
            </a:r>
            <a:endParaRPr lang="en-US" sz="1900" dirty="0"/>
          </a:p>
        </p:txBody>
      </p:sp>
      <p:sp>
        <p:nvSpPr>
          <p:cNvPr id="18" name="Text 16"/>
          <p:cNvSpPr/>
          <p:nvPr/>
        </p:nvSpPr>
        <p:spPr>
          <a:xfrm>
            <a:off x="548640" y="3236976"/>
            <a:ext cx="1965960" cy="365760"/>
          </a:xfrm>
          <a:prstGeom prst="rect">
            <a:avLst/>
          </a:prstGeom>
          <a:noFill/>
          <a:ln/>
        </p:spPr>
        <p:txBody>
          <a:bodyPr wrap="square" lIns="0" tIns="0" rIns="0" bIns="0" rtlCol="0" anchor="ctr"/>
          <a:lstStyle/>
          <a:p>
            <a:pPr marL="0" indent="0" algn="r">
              <a:buNone/>
            </a:pPr>
            <a:r>
              <a:rPr lang="en-US" sz="1200" b="1" dirty="0">
                <a:solidFill>
                  <a:srgbClr val="1E2761"/>
                </a:solidFill>
                <a:latin typeface="Calibri" pitchFamily="34" charset="0"/>
                <a:ea typeface="Calibri" pitchFamily="34" charset="-122"/>
                <a:cs typeface="Calibri" pitchFamily="34" charset="-120"/>
              </a:rPr>
              <a:t>Non-competing PE</a:t>
            </a:r>
            <a:endParaRPr lang="en-US" sz="1200" dirty="0"/>
          </a:p>
        </p:txBody>
      </p:sp>
      <p:sp>
        <p:nvSpPr>
          <p:cNvPr id="19" name="Shape 17"/>
          <p:cNvSpPr/>
          <p:nvPr/>
        </p:nvSpPr>
        <p:spPr>
          <a:xfrm>
            <a:off x="2606040" y="3054096"/>
            <a:ext cx="1069848" cy="713232"/>
          </a:xfrm>
          <a:prstGeom prst="roundRect">
            <a:avLst>
              <a:gd name="adj" fmla="val 6410"/>
            </a:avLst>
          </a:prstGeom>
          <a:solidFill>
            <a:srgbClr val="3E5AA0"/>
          </a:solidFill>
          <a:ln w="12700">
            <a:solidFill>
              <a:srgbClr val="3E5AA0"/>
            </a:solidFill>
            <a:prstDash val="solid"/>
          </a:ln>
        </p:spPr>
        <p:txBody>
          <a:bodyPr/>
          <a:lstStyle/>
          <a:p>
            <a:endParaRPr lang="en-US"/>
          </a:p>
        </p:txBody>
      </p:sp>
      <p:sp>
        <p:nvSpPr>
          <p:cNvPr id="20" name="Text 18"/>
          <p:cNvSpPr/>
          <p:nvPr/>
        </p:nvSpPr>
        <p:spPr>
          <a:xfrm>
            <a:off x="2606040" y="3200400"/>
            <a:ext cx="1069848" cy="420624"/>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77%</a:t>
            </a:r>
            <a:endParaRPr lang="en-US" sz="1900" dirty="0"/>
          </a:p>
        </p:txBody>
      </p:sp>
      <p:sp>
        <p:nvSpPr>
          <p:cNvPr id="21" name="Shape 19"/>
          <p:cNvSpPr/>
          <p:nvPr/>
        </p:nvSpPr>
        <p:spPr>
          <a:xfrm>
            <a:off x="3730752" y="3054096"/>
            <a:ext cx="1069848" cy="713232"/>
          </a:xfrm>
          <a:prstGeom prst="roundRect">
            <a:avLst>
              <a:gd name="adj" fmla="val 6410"/>
            </a:avLst>
          </a:prstGeom>
          <a:solidFill>
            <a:srgbClr val="6E88C4"/>
          </a:solidFill>
          <a:ln w="12700">
            <a:solidFill>
              <a:srgbClr val="6E88C4"/>
            </a:solidFill>
            <a:prstDash val="solid"/>
          </a:ln>
        </p:spPr>
        <p:txBody>
          <a:bodyPr/>
          <a:lstStyle/>
          <a:p>
            <a:endParaRPr lang="en-US"/>
          </a:p>
        </p:txBody>
      </p:sp>
      <p:sp>
        <p:nvSpPr>
          <p:cNvPr id="22" name="Text 20"/>
          <p:cNvSpPr/>
          <p:nvPr/>
        </p:nvSpPr>
        <p:spPr>
          <a:xfrm>
            <a:off x="3730752" y="3200400"/>
            <a:ext cx="1069848" cy="420624"/>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65%</a:t>
            </a:r>
            <a:endParaRPr lang="en-US" sz="1900" dirty="0"/>
          </a:p>
        </p:txBody>
      </p:sp>
      <p:sp>
        <p:nvSpPr>
          <p:cNvPr id="23" name="Shape 21"/>
          <p:cNvSpPr/>
          <p:nvPr/>
        </p:nvSpPr>
        <p:spPr>
          <a:xfrm>
            <a:off x="4855464" y="3054096"/>
            <a:ext cx="1069848" cy="713232"/>
          </a:xfrm>
          <a:prstGeom prst="roundRect">
            <a:avLst>
              <a:gd name="adj" fmla="val 6410"/>
            </a:avLst>
          </a:prstGeom>
          <a:solidFill>
            <a:srgbClr val="6E88C4"/>
          </a:solidFill>
          <a:ln w="12700">
            <a:solidFill>
              <a:srgbClr val="6E88C4"/>
            </a:solidFill>
            <a:prstDash val="solid"/>
          </a:ln>
        </p:spPr>
        <p:txBody>
          <a:bodyPr/>
          <a:lstStyle/>
          <a:p>
            <a:endParaRPr lang="en-US"/>
          </a:p>
        </p:txBody>
      </p:sp>
      <p:sp>
        <p:nvSpPr>
          <p:cNvPr id="24" name="Text 22"/>
          <p:cNvSpPr/>
          <p:nvPr/>
        </p:nvSpPr>
        <p:spPr>
          <a:xfrm>
            <a:off x="4855464" y="3200400"/>
            <a:ext cx="1069848" cy="420624"/>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61%</a:t>
            </a:r>
            <a:endParaRPr lang="en-US" sz="1900" dirty="0"/>
          </a:p>
        </p:txBody>
      </p:sp>
      <p:sp>
        <p:nvSpPr>
          <p:cNvPr id="25" name="Shape 23"/>
          <p:cNvSpPr/>
          <p:nvPr/>
        </p:nvSpPr>
        <p:spPr>
          <a:xfrm>
            <a:off x="5980176" y="3054096"/>
            <a:ext cx="1069848" cy="713232"/>
          </a:xfrm>
          <a:prstGeom prst="roundRect">
            <a:avLst>
              <a:gd name="adj" fmla="val 6410"/>
            </a:avLst>
          </a:prstGeom>
          <a:solidFill>
            <a:srgbClr val="9FB6DE"/>
          </a:solidFill>
          <a:ln w="12700">
            <a:solidFill>
              <a:srgbClr val="9FB6DE"/>
            </a:solidFill>
            <a:prstDash val="solid"/>
          </a:ln>
        </p:spPr>
        <p:txBody>
          <a:bodyPr/>
          <a:lstStyle/>
          <a:p>
            <a:endParaRPr lang="en-US"/>
          </a:p>
        </p:txBody>
      </p:sp>
      <p:sp>
        <p:nvSpPr>
          <p:cNvPr id="26" name="Text 24"/>
          <p:cNvSpPr/>
          <p:nvPr/>
        </p:nvSpPr>
        <p:spPr>
          <a:xfrm>
            <a:off x="5980176" y="3200400"/>
            <a:ext cx="1069848" cy="420624"/>
          </a:xfrm>
          <a:prstGeom prst="rect">
            <a:avLst/>
          </a:prstGeom>
          <a:noFill/>
          <a:ln/>
        </p:spPr>
        <p:txBody>
          <a:bodyPr wrap="square" lIns="0" tIns="0" rIns="0" bIns="0" rtlCol="0" anchor="ctr"/>
          <a:lstStyle/>
          <a:p>
            <a:pPr marL="0" indent="0" algn="ctr">
              <a:buNone/>
            </a:pPr>
            <a:r>
              <a:rPr lang="en-US" sz="1900" b="1" dirty="0">
                <a:solidFill>
                  <a:srgbClr val="1E2761"/>
                </a:solidFill>
                <a:latin typeface="Cambria" pitchFamily="34" charset="0"/>
                <a:ea typeface="Cambria" pitchFamily="34" charset="-122"/>
                <a:cs typeface="Cambria" pitchFamily="34" charset="-120"/>
              </a:rPr>
              <a:t>48%</a:t>
            </a:r>
            <a:endParaRPr lang="en-US" sz="1900" dirty="0"/>
          </a:p>
        </p:txBody>
      </p:sp>
      <p:sp>
        <p:nvSpPr>
          <p:cNvPr id="27" name="Text 25"/>
          <p:cNvSpPr/>
          <p:nvPr/>
        </p:nvSpPr>
        <p:spPr>
          <a:xfrm>
            <a:off x="548640" y="4005072"/>
            <a:ext cx="1965960" cy="365760"/>
          </a:xfrm>
          <a:prstGeom prst="rect">
            <a:avLst/>
          </a:prstGeom>
          <a:noFill/>
          <a:ln/>
        </p:spPr>
        <p:txBody>
          <a:bodyPr wrap="square" lIns="0" tIns="0" rIns="0" bIns="0" rtlCol="0" anchor="ctr"/>
          <a:lstStyle/>
          <a:p>
            <a:pPr marL="0" indent="0" algn="r">
              <a:buNone/>
            </a:pPr>
            <a:r>
              <a:rPr lang="en-US" sz="1200" b="1" dirty="0">
                <a:solidFill>
                  <a:srgbClr val="1E2761"/>
                </a:solidFill>
                <a:latin typeface="Calibri" pitchFamily="34" charset="0"/>
                <a:ea typeface="Calibri" pitchFamily="34" charset="-122"/>
                <a:cs typeface="Calibri" pitchFamily="34" charset="-120"/>
              </a:rPr>
              <a:t>University / non-profit</a:t>
            </a:r>
            <a:endParaRPr lang="en-US" sz="1200" dirty="0"/>
          </a:p>
        </p:txBody>
      </p:sp>
      <p:sp>
        <p:nvSpPr>
          <p:cNvPr id="28" name="Shape 26"/>
          <p:cNvSpPr/>
          <p:nvPr/>
        </p:nvSpPr>
        <p:spPr>
          <a:xfrm>
            <a:off x="2606040" y="3822192"/>
            <a:ext cx="1069848" cy="713232"/>
          </a:xfrm>
          <a:prstGeom prst="roundRect">
            <a:avLst>
              <a:gd name="adj" fmla="val 6410"/>
            </a:avLst>
          </a:prstGeom>
          <a:solidFill>
            <a:srgbClr val="6E88C4"/>
          </a:solidFill>
          <a:ln w="12700">
            <a:solidFill>
              <a:srgbClr val="6E88C4"/>
            </a:solidFill>
            <a:prstDash val="solid"/>
          </a:ln>
        </p:spPr>
        <p:txBody>
          <a:bodyPr/>
          <a:lstStyle/>
          <a:p>
            <a:endParaRPr lang="en-US"/>
          </a:p>
        </p:txBody>
      </p:sp>
      <p:sp>
        <p:nvSpPr>
          <p:cNvPr id="29" name="Text 27"/>
          <p:cNvSpPr/>
          <p:nvPr/>
        </p:nvSpPr>
        <p:spPr>
          <a:xfrm>
            <a:off x="2606040" y="3968496"/>
            <a:ext cx="1069848" cy="420624"/>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66%</a:t>
            </a:r>
            <a:endParaRPr lang="en-US" sz="1900" dirty="0"/>
          </a:p>
        </p:txBody>
      </p:sp>
      <p:sp>
        <p:nvSpPr>
          <p:cNvPr id="30" name="Shape 28"/>
          <p:cNvSpPr/>
          <p:nvPr/>
        </p:nvSpPr>
        <p:spPr>
          <a:xfrm>
            <a:off x="3730752" y="3822192"/>
            <a:ext cx="1069848" cy="713232"/>
          </a:xfrm>
          <a:prstGeom prst="roundRect">
            <a:avLst>
              <a:gd name="adj" fmla="val 6410"/>
            </a:avLst>
          </a:prstGeom>
          <a:solidFill>
            <a:srgbClr val="9FB6DE"/>
          </a:solidFill>
          <a:ln w="12700">
            <a:solidFill>
              <a:srgbClr val="9FB6DE"/>
            </a:solidFill>
            <a:prstDash val="solid"/>
          </a:ln>
        </p:spPr>
        <p:txBody>
          <a:bodyPr/>
          <a:lstStyle/>
          <a:p>
            <a:endParaRPr lang="en-US"/>
          </a:p>
        </p:txBody>
      </p:sp>
      <p:sp>
        <p:nvSpPr>
          <p:cNvPr id="31" name="Text 29"/>
          <p:cNvSpPr/>
          <p:nvPr/>
        </p:nvSpPr>
        <p:spPr>
          <a:xfrm>
            <a:off x="3730752" y="3968496"/>
            <a:ext cx="1069848" cy="420624"/>
          </a:xfrm>
          <a:prstGeom prst="rect">
            <a:avLst/>
          </a:prstGeom>
          <a:noFill/>
          <a:ln/>
        </p:spPr>
        <p:txBody>
          <a:bodyPr wrap="square" lIns="0" tIns="0" rIns="0" bIns="0" rtlCol="0" anchor="ctr"/>
          <a:lstStyle/>
          <a:p>
            <a:pPr marL="0" indent="0" algn="ctr">
              <a:buNone/>
            </a:pPr>
            <a:r>
              <a:rPr lang="en-US" sz="1900" b="1" dirty="0">
                <a:solidFill>
                  <a:srgbClr val="1E2761"/>
                </a:solidFill>
                <a:latin typeface="Cambria" pitchFamily="34" charset="0"/>
                <a:ea typeface="Cambria" pitchFamily="34" charset="-122"/>
                <a:cs typeface="Cambria" pitchFamily="34" charset="-120"/>
              </a:rPr>
              <a:t>52%</a:t>
            </a:r>
            <a:endParaRPr lang="en-US" sz="1900" dirty="0"/>
          </a:p>
        </p:txBody>
      </p:sp>
      <p:sp>
        <p:nvSpPr>
          <p:cNvPr id="32" name="Shape 30"/>
          <p:cNvSpPr/>
          <p:nvPr/>
        </p:nvSpPr>
        <p:spPr>
          <a:xfrm>
            <a:off x="4855464" y="3822192"/>
            <a:ext cx="1069848" cy="713232"/>
          </a:xfrm>
          <a:prstGeom prst="roundRect">
            <a:avLst>
              <a:gd name="adj" fmla="val 6410"/>
            </a:avLst>
          </a:prstGeom>
          <a:solidFill>
            <a:srgbClr val="9FB6DE"/>
          </a:solidFill>
          <a:ln w="12700">
            <a:solidFill>
              <a:srgbClr val="9FB6DE"/>
            </a:solidFill>
            <a:prstDash val="solid"/>
          </a:ln>
        </p:spPr>
        <p:txBody>
          <a:bodyPr/>
          <a:lstStyle/>
          <a:p>
            <a:endParaRPr lang="en-US"/>
          </a:p>
        </p:txBody>
      </p:sp>
      <p:sp>
        <p:nvSpPr>
          <p:cNvPr id="33" name="Text 31"/>
          <p:cNvSpPr/>
          <p:nvPr/>
        </p:nvSpPr>
        <p:spPr>
          <a:xfrm>
            <a:off x="4855464" y="3968496"/>
            <a:ext cx="1069848" cy="420624"/>
          </a:xfrm>
          <a:prstGeom prst="rect">
            <a:avLst/>
          </a:prstGeom>
          <a:noFill/>
          <a:ln/>
        </p:spPr>
        <p:txBody>
          <a:bodyPr wrap="square" lIns="0" tIns="0" rIns="0" bIns="0" rtlCol="0" anchor="ctr"/>
          <a:lstStyle/>
          <a:p>
            <a:pPr marL="0" indent="0" algn="ctr">
              <a:buNone/>
            </a:pPr>
            <a:r>
              <a:rPr lang="en-US" sz="1900" b="1" dirty="0">
                <a:solidFill>
                  <a:srgbClr val="1E2761"/>
                </a:solidFill>
                <a:latin typeface="Cambria" pitchFamily="34" charset="0"/>
                <a:ea typeface="Cambria" pitchFamily="34" charset="-122"/>
                <a:cs typeface="Cambria" pitchFamily="34" charset="-120"/>
              </a:rPr>
              <a:t>48%</a:t>
            </a:r>
            <a:endParaRPr lang="en-US" sz="1900" dirty="0"/>
          </a:p>
        </p:txBody>
      </p:sp>
      <p:sp>
        <p:nvSpPr>
          <p:cNvPr id="34" name="Shape 32"/>
          <p:cNvSpPr/>
          <p:nvPr/>
        </p:nvSpPr>
        <p:spPr>
          <a:xfrm>
            <a:off x="5980176" y="3822192"/>
            <a:ext cx="1069848" cy="713232"/>
          </a:xfrm>
          <a:prstGeom prst="roundRect">
            <a:avLst>
              <a:gd name="adj" fmla="val 6410"/>
            </a:avLst>
          </a:prstGeom>
          <a:solidFill>
            <a:srgbClr val="C6D3EE"/>
          </a:solidFill>
          <a:ln w="12700">
            <a:solidFill>
              <a:srgbClr val="C6D3EE"/>
            </a:solidFill>
            <a:prstDash val="solid"/>
          </a:ln>
        </p:spPr>
        <p:txBody>
          <a:bodyPr/>
          <a:lstStyle/>
          <a:p>
            <a:endParaRPr lang="en-US"/>
          </a:p>
        </p:txBody>
      </p:sp>
      <p:sp>
        <p:nvSpPr>
          <p:cNvPr id="35" name="Text 33"/>
          <p:cNvSpPr/>
          <p:nvPr/>
        </p:nvSpPr>
        <p:spPr>
          <a:xfrm>
            <a:off x="5980176" y="3968496"/>
            <a:ext cx="1069848" cy="420624"/>
          </a:xfrm>
          <a:prstGeom prst="rect">
            <a:avLst/>
          </a:prstGeom>
          <a:noFill/>
          <a:ln/>
        </p:spPr>
        <p:txBody>
          <a:bodyPr wrap="square" lIns="0" tIns="0" rIns="0" bIns="0" rtlCol="0" anchor="ctr"/>
          <a:lstStyle/>
          <a:p>
            <a:pPr marL="0" indent="0" algn="ctr">
              <a:buNone/>
            </a:pPr>
            <a:r>
              <a:rPr lang="en-US" sz="1900" b="1" dirty="0">
                <a:solidFill>
                  <a:srgbClr val="1E2761"/>
                </a:solidFill>
                <a:latin typeface="Cambria" pitchFamily="34" charset="0"/>
                <a:ea typeface="Cambria" pitchFamily="34" charset="-122"/>
                <a:cs typeface="Cambria" pitchFamily="34" charset="-120"/>
              </a:rPr>
              <a:t>35%</a:t>
            </a:r>
            <a:endParaRPr lang="en-US" sz="1900" dirty="0"/>
          </a:p>
        </p:txBody>
      </p:sp>
      <p:sp>
        <p:nvSpPr>
          <p:cNvPr id="36" name="Text 34"/>
          <p:cNvSpPr/>
          <p:nvPr/>
        </p:nvSpPr>
        <p:spPr>
          <a:xfrm>
            <a:off x="548640" y="4773168"/>
            <a:ext cx="1965960" cy="365760"/>
          </a:xfrm>
          <a:prstGeom prst="rect">
            <a:avLst/>
          </a:prstGeom>
          <a:noFill/>
          <a:ln/>
        </p:spPr>
        <p:txBody>
          <a:bodyPr wrap="square" lIns="0" tIns="0" rIns="0" bIns="0" rtlCol="0" anchor="ctr"/>
          <a:lstStyle/>
          <a:p>
            <a:pPr marL="0" indent="0" algn="r">
              <a:buNone/>
            </a:pPr>
            <a:r>
              <a:rPr lang="en-US" sz="1200" b="1" dirty="0">
                <a:solidFill>
                  <a:srgbClr val="1E2761"/>
                </a:solidFill>
                <a:latin typeface="Calibri" pitchFamily="34" charset="0"/>
                <a:ea typeface="Calibri" pitchFamily="34" charset="-122"/>
                <a:cs typeface="Calibri" pitchFamily="34" charset="-120"/>
              </a:rPr>
              <a:t>NPE / PAE</a:t>
            </a:r>
            <a:endParaRPr lang="en-US" sz="1200" dirty="0"/>
          </a:p>
        </p:txBody>
      </p:sp>
      <p:sp>
        <p:nvSpPr>
          <p:cNvPr id="37" name="Shape 35"/>
          <p:cNvSpPr/>
          <p:nvPr/>
        </p:nvSpPr>
        <p:spPr>
          <a:xfrm>
            <a:off x="2606040" y="4590288"/>
            <a:ext cx="1069848" cy="713232"/>
          </a:xfrm>
          <a:prstGeom prst="roundRect">
            <a:avLst>
              <a:gd name="adj" fmla="val 6410"/>
            </a:avLst>
          </a:prstGeom>
          <a:solidFill>
            <a:srgbClr val="C6D3EE"/>
          </a:solidFill>
          <a:ln w="12700">
            <a:solidFill>
              <a:srgbClr val="C6D3EE"/>
            </a:solidFill>
            <a:prstDash val="solid"/>
          </a:ln>
        </p:spPr>
        <p:txBody>
          <a:bodyPr/>
          <a:lstStyle/>
          <a:p>
            <a:endParaRPr lang="en-US"/>
          </a:p>
        </p:txBody>
      </p:sp>
      <p:sp>
        <p:nvSpPr>
          <p:cNvPr id="38" name="Text 36"/>
          <p:cNvSpPr/>
          <p:nvPr/>
        </p:nvSpPr>
        <p:spPr>
          <a:xfrm>
            <a:off x="2606040" y="4736592"/>
            <a:ext cx="1069848" cy="420624"/>
          </a:xfrm>
          <a:prstGeom prst="rect">
            <a:avLst/>
          </a:prstGeom>
          <a:noFill/>
          <a:ln/>
        </p:spPr>
        <p:txBody>
          <a:bodyPr wrap="square" lIns="0" tIns="0" rIns="0" bIns="0" rtlCol="0" anchor="ctr"/>
          <a:lstStyle/>
          <a:p>
            <a:pPr marL="0" indent="0" algn="ctr">
              <a:buNone/>
            </a:pPr>
            <a:r>
              <a:rPr lang="en-US" sz="1900" b="1" dirty="0">
                <a:solidFill>
                  <a:srgbClr val="1E2761"/>
                </a:solidFill>
                <a:latin typeface="Cambria" pitchFamily="34" charset="0"/>
                <a:ea typeface="Cambria" pitchFamily="34" charset="-122"/>
                <a:cs typeface="Cambria" pitchFamily="34" charset="-120"/>
              </a:rPr>
              <a:t>27%</a:t>
            </a:r>
            <a:endParaRPr lang="en-US" sz="1900" dirty="0"/>
          </a:p>
        </p:txBody>
      </p:sp>
      <p:sp>
        <p:nvSpPr>
          <p:cNvPr id="39" name="Shape 37"/>
          <p:cNvSpPr/>
          <p:nvPr/>
        </p:nvSpPr>
        <p:spPr>
          <a:xfrm>
            <a:off x="3730752" y="4590288"/>
            <a:ext cx="1069848" cy="713232"/>
          </a:xfrm>
          <a:prstGeom prst="roundRect">
            <a:avLst>
              <a:gd name="adj" fmla="val 6410"/>
            </a:avLst>
          </a:prstGeom>
          <a:solidFill>
            <a:srgbClr val="EDF1FA"/>
          </a:solidFill>
          <a:ln w="12700">
            <a:solidFill>
              <a:srgbClr val="EDF1FA"/>
            </a:solidFill>
            <a:prstDash val="solid"/>
          </a:ln>
        </p:spPr>
        <p:txBody>
          <a:bodyPr/>
          <a:lstStyle/>
          <a:p>
            <a:endParaRPr lang="en-US"/>
          </a:p>
        </p:txBody>
      </p:sp>
      <p:sp>
        <p:nvSpPr>
          <p:cNvPr id="40" name="Text 38"/>
          <p:cNvSpPr/>
          <p:nvPr/>
        </p:nvSpPr>
        <p:spPr>
          <a:xfrm>
            <a:off x="3730752" y="4736592"/>
            <a:ext cx="1069848" cy="420624"/>
          </a:xfrm>
          <a:prstGeom prst="rect">
            <a:avLst/>
          </a:prstGeom>
          <a:noFill/>
          <a:ln/>
        </p:spPr>
        <p:txBody>
          <a:bodyPr wrap="square" lIns="0" tIns="0" rIns="0" bIns="0" rtlCol="0" anchor="ctr"/>
          <a:lstStyle/>
          <a:p>
            <a:pPr marL="0" indent="0" algn="ctr">
              <a:buNone/>
            </a:pPr>
            <a:r>
              <a:rPr lang="en-US" sz="1900" b="1" dirty="0">
                <a:solidFill>
                  <a:srgbClr val="1E2761"/>
                </a:solidFill>
                <a:latin typeface="Cambria" pitchFamily="34" charset="0"/>
                <a:ea typeface="Cambria" pitchFamily="34" charset="-122"/>
                <a:cs typeface="Cambria" pitchFamily="34" charset="-120"/>
              </a:rPr>
              <a:t>17%</a:t>
            </a:r>
            <a:endParaRPr lang="en-US" sz="1900" dirty="0"/>
          </a:p>
        </p:txBody>
      </p:sp>
      <p:sp>
        <p:nvSpPr>
          <p:cNvPr id="41" name="Shape 39"/>
          <p:cNvSpPr/>
          <p:nvPr/>
        </p:nvSpPr>
        <p:spPr>
          <a:xfrm>
            <a:off x="4855464" y="4590288"/>
            <a:ext cx="1069848" cy="713232"/>
          </a:xfrm>
          <a:prstGeom prst="roundRect">
            <a:avLst>
              <a:gd name="adj" fmla="val 6410"/>
            </a:avLst>
          </a:prstGeom>
          <a:solidFill>
            <a:srgbClr val="EDF1FA"/>
          </a:solidFill>
          <a:ln w="12700">
            <a:solidFill>
              <a:srgbClr val="EDF1FA"/>
            </a:solidFill>
            <a:prstDash val="solid"/>
          </a:ln>
        </p:spPr>
        <p:txBody>
          <a:bodyPr/>
          <a:lstStyle/>
          <a:p>
            <a:endParaRPr lang="en-US"/>
          </a:p>
        </p:txBody>
      </p:sp>
      <p:sp>
        <p:nvSpPr>
          <p:cNvPr id="42" name="Text 40"/>
          <p:cNvSpPr/>
          <p:nvPr/>
        </p:nvSpPr>
        <p:spPr>
          <a:xfrm>
            <a:off x="4855464" y="4736592"/>
            <a:ext cx="1069848" cy="420624"/>
          </a:xfrm>
          <a:prstGeom prst="rect">
            <a:avLst/>
          </a:prstGeom>
          <a:noFill/>
          <a:ln/>
        </p:spPr>
        <p:txBody>
          <a:bodyPr wrap="square" lIns="0" tIns="0" rIns="0" bIns="0" rtlCol="0" anchor="ctr"/>
          <a:lstStyle/>
          <a:p>
            <a:pPr marL="0" indent="0" algn="ctr">
              <a:buNone/>
            </a:pPr>
            <a:r>
              <a:rPr lang="en-US" sz="1900" b="1" dirty="0">
                <a:solidFill>
                  <a:srgbClr val="1E2761"/>
                </a:solidFill>
                <a:latin typeface="Cambria" pitchFamily="34" charset="0"/>
                <a:ea typeface="Cambria" pitchFamily="34" charset="-122"/>
                <a:cs typeface="Cambria" pitchFamily="34" charset="-120"/>
              </a:rPr>
              <a:t>15%</a:t>
            </a:r>
            <a:endParaRPr lang="en-US" sz="1900" dirty="0"/>
          </a:p>
        </p:txBody>
      </p:sp>
      <p:sp>
        <p:nvSpPr>
          <p:cNvPr id="43" name="Shape 41"/>
          <p:cNvSpPr/>
          <p:nvPr/>
        </p:nvSpPr>
        <p:spPr>
          <a:xfrm>
            <a:off x="5980176" y="4590288"/>
            <a:ext cx="1069848" cy="713232"/>
          </a:xfrm>
          <a:prstGeom prst="roundRect">
            <a:avLst>
              <a:gd name="adj" fmla="val 6410"/>
            </a:avLst>
          </a:prstGeom>
          <a:solidFill>
            <a:srgbClr val="EDF1FA"/>
          </a:solidFill>
          <a:ln w="25400">
            <a:solidFill>
              <a:srgbClr val="B3202C"/>
            </a:solidFill>
            <a:prstDash val="solid"/>
          </a:ln>
        </p:spPr>
        <p:txBody>
          <a:bodyPr/>
          <a:lstStyle/>
          <a:p>
            <a:endParaRPr lang="en-US"/>
          </a:p>
        </p:txBody>
      </p:sp>
      <p:sp>
        <p:nvSpPr>
          <p:cNvPr id="44" name="Text 42"/>
          <p:cNvSpPr/>
          <p:nvPr/>
        </p:nvSpPr>
        <p:spPr>
          <a:xfrm>
            <a:off x="5980176" y="4736592"/>
            <a:ext cx="1069848" cy="420624"/>
          </a:xfrm>
          <a:prstGeom prst="rect">
            <a:avLst/>
          </a:prstGeom>
          <a:noFill/>
          <a:ln/>
        </p:spPr>
        <p:txBody>
          <a:bodyPr wrap="square" lIns="0" tIns="0" rIns="0" bIns="0" rtlCol="0" anchor="ctr"/>
          <a:lstStyle/>
          <a:p>
            <a:pPr marL="0" indent="0" algn="ctr">
              <a:buNone/>
            </a:pPr>
            <a:r>
              <a:rPr lang="en-US" sz="1900" b="1" dirty="0">
                <a:solidFill>
                  <a:srgbClr val="B3202C"/>
                </a:solidFill>
                <a:latin typeface="Cambria" pitchFamily="34" charset="0"/>
                <a:ea typeface="Cambria" pitchFamily="34" charset="-122"/>
                <a:cs typeface="Cambria" pitchFamily="34" charset="-120"/>
              </a:rPr>
              <a:t>4%</a:t>
            </a:r>
            <a:endParaRPr lang="en-US" sz="1900" dirty="0"/>
          </a:p>
        </p:txBody>
      </p:sp>
      <p:sp>
        <p:nvSpPr>
          <p:cNvPr id="45" name="Shape 43"/>
          <p:cNvSpPr/>
          <p:nvPr/>
        </p:nvSpPr>
        <p:spPr>
          <a:xfrm>
            <a:off x="7360920" y="2286000"/>
            <a:ext cx="4279392" cy="3035808"/>
          </a:xfrm>
          <a:prstGeom prst="roundRect">
            <a:avLst>
              <a:gd name="adj" fmla="val 1807"/>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46" name="Text 44"/>
          <p:cNvSpPr/>
          <p:nvPr/>
        </p:nvSpPr>
        <p:spPr>
          <a:xfrm>
            <a:off x="7616952" y="2450592"/>
            <a:ext cx="3749040" cy="329184"/>
          </a:xfrm>
          <a:prstGeom prst="rect">
            <a:avLst/>
          </a:prstGeom>
          <a:noFill/>
          <a:ln/>
        </p:spPr>
        <p:txBody>
          <a:bodyPr wrap="square" lIns="0" tIns="0" rIns="0" bIns="0" rtlCol="0" anchor="ctr"/>
          <a:lstStyle/>
          <a:p>
            <a:pPr marL="0" indent="0">
              <a:buNone/>
            </a:pPr>
            <a:r>
              <a:rPr lang="en-US" sz="1700" b="1" dirty="0">
                <a:solidFill>
                  <a:srgbClr val="1E2761"/>
                </a:solidFill>
                <a:latin typeface="Cambria" pitchFamily="34" charset="0"/>
                <a:ea typeface="Cambria" pitchFamily="34" charset="-122"/>
                <a:cs typeface="Cambria" pitchFamily="34" charset="-120"/>
              </a:rPr>
              <a:t>Read the corners</a:t>
            </a:r>
            <a:endParaRPr lang="en-US" sz="1700" dirty="0"/>
          </a:p>
        </p:txBody>
      </p:sp>
      <p:sp>
        <p:nvSpPr>
          <p:cNvPr id="47" name="Text 45"/>
          <p:cNvSpPr/>
          <p:nvPr/>
        </p:nvSpPr>
        <p:spPr>
          <a:xfrm>
            <a:off x="7616952" y="2871216"/>
            <a:ext cx="914400" cy="329184"/>
          </a:xfrm>
          <a:prstGeom prst="rect">
            <a:avLst/>
          </a:prstGeom>
          <a:noFill/>
          <a:ln/>
        </p:spPr>
        <p:txBody>
          <a:bodyPr wrap="square" lIns="0" tIns="0" rIns="0" bIns="0" rtlCol="0" anchor="ctr"/>
          <a:lstStyle/>
          <a:p>
            <a:pPr marL="0" indent="0">
              <a:buNone/>
            </a:pPr>
            <a:r>
              <a:rPr lang="en-US" sz="2000" b="1" dirty="0">
                <a:solidFill>
                  <a:srgbClr val="1E2761"/>
                </a:solidFill>
                <a:latin typeface="Cambria" pitchFamily="34" charset="0"/>
                <a:ea typeface="Cambria" pitchFamily="34" charset="-122"/>
                <a:cs typeface="Cambria" pitchFamily="34" charset="-120"/>
              </a:rPr>
              <a:t>93%</a:t>
            </a:r>
            <a:endParaRPr lang="en-US" sz="2000" dirty="0"/>
          </a:p>
        </p:txBody>
      </p:sp>
      <p:sp>
        <p:nvSpPr>
          <p:cNvPr id="48" name="Text 46"/>
          <p:cNvSpPr/>
          <p:nvPr/>
        </p:nvSpPr>
        <p:spPr>
          <a:xfrm>
            <a:off x="8595360" y="2852928"/>
            <a:ext cx="2788920" cy="786384"/>
          </a:xfrm>
          <a:prstGeom prst="rect">
            <a:avLst/>
          </a:prstGeom>
          <a:noFill/>
          <a:ln/>
        </p:spPr>
        <p:txBody>
          <a:bodyPr wrap="square" lIns="0" tIns="0" rIns="0" bIns="0" rtlCol="0" anchor="t"/>
          <a:lstStyle/>
          <a:p>
            <a:pPr marL="0" indent="0">
              <a:lnSpc>
                <a:spcPts val="1450"/>
              </a:lnSpc>
              <a:buNone/>
            </a:pPr>
            <a:r>
              <a:rPr lang="en-US" sz="1150" dirty="0">
                <a:solidFill>
                  <a:srgbClr val="33405E"/>
                </a:solidFill>
                <a:latin typeface="Calibri" pitchFamily="34" charset="0"/>
                <a:ea typeface="Calibri" pitchFamily="34" charset="-122"/>
                <a:cs typeface="Calibri" pitchFamily="34" charset="-120"/>
              </a:rPr>
              <a:t>A direct competitor asserting a biopharmaceutical patent sits in the near-certain-injunction corner.</a:t>
            </a:r>
            <a:endParaRPr lang="en-US" sz="1150" dirty="0"/>
          </a:p>
        </p:txBody>
      </p:sp>
      <p:sp>
        <p:nvSpPr>
          <p:cNvPr id="49" name="Text 47"/>
          <p:cNvSpPr/>
          <p:nvPr/>
        </p:nvSpPr>
        <p:spPr>
          <a:xfrm>
            <a:off x="7616952" y="3694176"/>
            <a:ext cx="914400" cy="329184"/>
          </a:xfrm>
          <a:prstGeom prst="rect">
            <a:avLst/>
          </a:prstGeom>
          <a:noFill/>
          <a:ln/>
        </p:spPr>
        <p:txBody>
          <a:bodyPr wrap="square" lIns="0" tIns="0" rIns="0" bIns="0" rtlCol="0" anchor="ctr"/>
          <a:lstStyle/>
          <a:p>
            <a:pPr marL="0" indent="0">
              <a:buNone/>
            </a:pPr>
            <a:r>
              <a:rPr lang="en-US" sz="2000" b="1" dirty="0">
                <a:solidFill>
                  <a:srgbClr val="B3202C"/>
                </a:solidFill>
                <a:latin typeface="Cambria" pitchFamily="34" charset="0"/>
                <a:ea typeface="Cambria" pitchFamily="34" charset="-122"/>
                <a:cs typeface="Cambria" pitchFamily="34" charset="-120"/>
              </a:rPr>
              <a:t>4%</a:t>
            </a:r>
            <a:endParaRPr lang="en-US" sz="2000" dirty="0"/>
          </a:p>
        </p:txBody>
      </p:sp>
      <p:sp>
        <p:nvSpPr>
          <p:cNvPr id="50" name="Text 48"/>
          <p:cNvSpPr/>
          <p:nvPr/>
        </p:nvSpPr>
        <p:spPr>
          <a:xfrm>
            <a:off x="8595360" y="3675888"/>
            <a:ext cx="2788920" cy="786384"/>
          </a:xfrm>
          <a:prstGeom prst="rect">
            <a:avLst/>
          </a:prstGeom>
          <a:noFill/>
          <a:ln/>
        </p:spPr>
        <p:txBody>
          <a:bodyPr wrap="square" lIns="0" tIns="0" rIns="0" bIns="0" rtlCol="0" anchor="t"/>
          <a:lstStyle/>
          <a:p>
            <a:pPr marL="0" indent="0">
              <a:lnSpc>
                <a:spcPts val="1450"/>
              </a:lnSpc>
              <a:buNone/>
            </a:pPr>
            <a:r>
              <a:rPr lang="en-US" sz="1150" dirty="0">
                <a:solidFill>
                  <a:srgbClr val="33405E"/>
                </a:solidFill>
                <a:latin typeface="Calibri" pitchFamily="34" charset="0"/>
                <a:ea typeface="Calibri" pitchFamily="34" charset="-122"/>
                <a:cs typeface="Calibri" pitchFamily="34" charset="-120"/>
              </a:rPr>
              <a:t>A non-practicing entity asserting a software patent sits in the near-certain-denial corner — the NPE × software interaction compounds both penalties.</a:t>
            </a:r>
            <a:endParaRPr lang="en-US" sz="1150" dirty="0"/>
          </a:p>
        </p:txBody>
      </p:sp>
      <p:sp>
        <p:nvSpPr>
          <p:cNvPr id="51" name="Text 49"/>
          <p:cNvSpPr/>
          <p:nvPr/>
        </p:nvSpPr>
        <p:spPr>
          <a:xfrm>
            <a:off x="7616952" y="4517136"/>
            <a:ext cx="914400" cy="329184"/>
          </a:xfrm>
          <a:prstGeom prst="rect">
            <a:avLst/>
          </a:prstGeom>
          <a:noFill/>
          <a:ln/>
        </p:spPr>
        <p:txBody>
          <a:bodyPr wrap="square" lIns="0" tIns="0" rIns="0" bIns="0" rtlCol="0" anchor="ctr"/>
          <a:lstStyle/>
          <a:p>
            <a:pPr marL="0" indent="0">
              <a:buNone/>
            </a:pPr>
            <a:r>
              <a:rPr lang="en-US" sz="2000" b="1" dirty="0">
                <a:solidFill>
                  <a:srgbClr val="C9A227"/>
                </a:solidFill>
                <a:latin typeface="Cambria" pitchFamily="34" charset="0"/>
                <a:ea typeface="Cambria" pitchFamily="34" charset="-122"/>
                <a:cs typeface="Cambria" pitchFamily="34" charset="-120"/>
              </a:rPr>
              <a:t>≈23×</a:t>
            </a:r>
            <a:endParaRPr lang="en-US" sz="2000" dirty="0"/>
          </a:p>
        </p:txBody>
      </p:sp>
      <p:sp>
        <p:nvSpPr>
          <p:cNvPr id="52" name="Text 50"/>
          <p:cNvSpPr/>
          <p:nvPr/>
        </p:nvSpPr>
        <p:spPr>
          <a:xfrm>
            <a:off x="8595360" y="4498848"/>
            <a:ext cx="2788920" cy="786384"/>
          </a:xfrm>
          <a:prstGeom prst="rect">
            <a:avLst/>
          </a:prstGeom>
          <a:noFill/>
          <a:ln/>
        </p:spPr>
        <p:txBody>
          <a:bodyPr wrap="square" lIns="0" tIns="0" rIns="0" bIns="0" rtlCol="0" anchor="t"/>
          <a:lstStyle/>
          <a:p>
            <a:pPr marL="0" indent="0">
              <a:lnSpc>
                <a:spcPts val="1450"/>
              </a:lnSpc>
              <a:buNone/>
            </a:pPr>
            <a:r>
              <a:rPr lang="en-US" sz="1150" dirty="0">
                <a:solidFill>
                  <a:srgbClr val="33405E"/>
                </a:solidFill>
                <a:latin typeface="Calibri" pitchFamily="34" charset="0"/>
                <a:ea typeface="Calibri" pitchFamily="34" charset="-122"/>
                <a:cs typeface="Calibri" pitchFamily="34" charset="-120"/>
              </a:rPr>
              <a:t>the predicted grant rate in the first corner relative to the second. The cells in between vary smoothly and predictably.</a:t>
            </a:r>
            <a:endParaRPr lang="en-US" sz="1150" dirty="0"/>
          </a:p>
        </p:txBody>
      </p:sp>
      <p:sp>
        <p:nvSpPr>
          <p:cNvPr id="53" name="Shape 51"/>
          <p:cNvSpPr/>
          <p:nvPr/>
        </p:nvSpPr>
        <p:spPr>
          <a:xfrm>
            <a:off x="548640" y="5440680"/>
            <a:ext cx="11094415" cy="731520"/>
          </a:xfrm>
          <a:prstGeom prst="roundRect">
            <a:avLst>
              <a:gd name="adj" fmla="val 7500"/>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54" name="Text 52"/>
          <p:cNvSpPr/>
          <p:nvPr/>
        </p:nvSpPr>
        <p:spPr>
          <a:xfrm>
            <a:off x="841248" y="5586984"/>
            <a:ext cx="10509199" cy="457200"/>
          </a:xfrm>
          <a:prstGeom prst="rect">
            <a:avLst/>
          </a:prstGeom>
          <a:noFill/>
          <a:ln/>
        </p:spPr>
        <p:txBody>
          <a:bodyPr wrap="square" lIns="0" tIns="0" rIns="0" bIns="0" rtlCol="0" anchor="t"/>
          <a:lstStyle/>
          <a:p>
            <a:pPr marL="0" indent="0">
              <a:lnSpc>
                <a:spcPts val="1900"/>
              </a:lnSpc>
              <a:buNone/>
            </a:pPr>
            <a:r>
              <a:rPr lang="en-US" sz="1350" b="1" dirty="0">
                <a:solidFill>
                  <a:srgbClr val="1E2761"/>
                </a:solidFill>
                <a:latin typeface="Calibri" pitchFamily="34" charset="0"/>
                <a:ea typeface="Calibri" pitchFamily="34" charset="-122"/>
                <a:cs typeface="Calibri" pitchFamily="34" charset="-120"/>
              </a:rPr>
              <a:t>This is not the case-by-case equity </a:t>
            </a:r>
            <a:r>
              <a:rPr lang="en-US" sz="1350" b="1" i="1" dirty="0">
                <a:solidFill>
                  <a:srgbClr val="1E2761"/>
                </a:solidFill>
                <a:latin typeface="Calibri" pitchFamily="34" charset="0"/>
                <a:ea typeface="Calibri" pitchFamily="34" charset="-122"/>
                <a:cs typeface="Calibri" pitchFamily="34" charset="-120"/>
              </a:rPr>
              <a:t>eBay</a:t>
            </a:r>
            <a:r>
              <a:rPr lang="en-US" sz="1350" b="1" dirty="0">
                <a:solidFill>
                  <a:srgbClr val="1E2761"/>
                </a:solidFill>
                <a:latin typeface="Calibri" pitchFamily="34" charset="0"/>
                <a:ea typeface="Calibri" pitchFamily="34" charset="-122"/>
                <a:cs typeface="Calibri" pitchFamily="34" charset="-120"/>
              </a:rPr>
              <a:t> is usually said to have installed. </a:t>
            </a:r>
            <a:r>
              <a:rPr lang="en-US" sz="1350" dirty="0">
                <a:solidFill>
                  <a:srgbClr val="33405E"/>
                </a:solidFill>
                <a:latin typeface="Calibri" pitchFamily="34" charset="0"/>
                <a:ea typeface="Calibri" pitchFamily="34" charset="-122"/>
                <a:cs typeface="Calibri" pitchFamily="34" charset="-120"/>
              </a:rPr>
              <a:t>It is a matrix of categorical expectations that a practitioner can read off in advance.</a:t>
            </a:r>
            <a:endParaRPr lang="en-US" sz="13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REFORM</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Structured transparency, not automaticity</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The RESTORE Patent Rights Act of 2025 would restore a rebuttable presumption of injunctive relief.</a:t>
            </a:r>
            <a:endParaRPr lang="en-US" sz="1450" dirty="0"/>
          </a:p>
        </p:txBody>
      </p:sp>
      <p:sp>
        <p:nvSpPr>
          <p:cNvPr id="5" name="Shape 3"/>
          <p:cNvSpPr/>
          <p:nvPr/>
        </p:nvSpPr>
        <p:spPr>
          <a:xfrm>
            <a:off x="548640" y="1783080"/>
            <a:ext cx="5349240" cy="3383280"/>
          </a:xfrm>
          <a:prstGeom prst="roundRect">
            <a:avLst>
              <a:gd name="adj" fmla="val 1622"/>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6" name="Text 4"/>
          <p:cNvSpPr/>
          <p:nvPr/>
        </p:nvSpPr>
        <p:spPr>
          <a:xfrm>
            <a:off x="822960" y="1947672"/>
            <a:ext cx="4800600" cy="292608"/>
          </a:xfrm>
          <a:prstGeom prst="rect">
            <a:avLst/>
          </a:prstGeom>
          <a:noFill/>
          <a:ln/>
        </p:spPr>
        <p:txBody>
          <a:bodyPr wrap="square" lIns="0" tIns="0" rIns="0" bIns="0" rtlCol="0" anchor="ctr"/>
          <a:lstStyle/>
          <a:p>
            <a:pPr marL="0" indent="0">
              <a:buNone/>
            </a:pPr>
            <a:r>
              <a:rPr lang="en-US" sz="1150" b="1" kern="0" spc="120" dirty="0">
                <a:solidFill>
                  <a:srgbClr val="B3202C"/>
                </a:solidFill>
                <a:latin typeface="Calibri" pitchFamily="34" charset="0"/>
                <a:ea typeface="Calibri" pitchFamily="34" charset="-122"/>
                <a:cs typeface="Calibri" pitchFamily="34" charset="-120"/>
              </a:rPr>
              <a:t>WHY ONE RULE IS THE WRONG INSTRUMENT</a:t>
            </a:r>
            <a:endParaRPr lang="en-US" sz="1150" dirty="0"/>
          </a:p>
        </p:txBody>
      </p:sp>
      <p:sp>
        <p:nvSpPr>
          <p:cNvPr id="7" name="Text 5"/>
          <p:cNvSpPr/>
          <p:nvPr/>
        </p:nvSpPr>
        <p:spPr>
          <a:xfrm>
            <a:off x="822960" y="2359152"/>
            <a:ext cx="4800600" cy="2651760"/>
          </a:xfrm>
          <a:prstGeom prst="rect">
            <a:avLst/>
          </a:prstGeom>
          <a:noFill/>
          <a:ln/>
        </p:spPr>
        <p:txBody>
          <a:bodyPr wrap="square" lIns="0" tIns="0" rIns="0" bIns="0" rtlCol="0" anchor="t"/>
          <a:lstStyle/>
          <a:p>
            <a:pPr marL="342900" indent="-342900">
              <a:lnSpc>
                <a:spcPts val="1900"/>
              </a:lnSpc>
              <a:spcAft>
                <a:spcPts val="1200"/>
              </a:spcAft>
              <a:buSzPct val="100000"/>
              <a:buChar char="•"/>
            </a:pPr>
            <a:r>
              <a:rPr lang="en-US" sz="1350" dirty="0">
                <a:solidFill>
                  <a:srgbClr val="33405E"/>
                </a:solidFill>
                <a:latin typeface="Calibri" pitchFamily="34" charset="0"/>
                <a:ea typeface="Calibri" pitchFamily="34" charset="-122"/>
                <a:cs typeface="Calibri" pitchFamily="34" charset="-120"/>
              </a:rPr>
              <a:t>A biotechnology patent covering one commercial product poses a different remedial problem from a software patent covering one feature among thousands.</a:t>
            </a:r>
            <a:endParaRPr lang="en-US" sz="1350" dirty="0"/>
          </a:p>
          <a:p>
            <a:pPr marL="342900" indent="-342900">
              <a:lnSpc>
                <a:spcPts val="1900"/>
              </a:lnSpc>
              <a:spcAft>
                <a:spcPts val="1200"/>
              </a:spcAft>
              <a:buSzPct val="100000"/>
              <a:buChar char="•"/>
            </a:pPr>
            <a:r>
              <a:rPr lang="en-US" sz="1350" dirty="0">
                <a:solidFill>
                  <a:srgbClr val="33405E"/>
                </a:solidFill>
                <a:latin typeface="Calibri" pitchFamily="34" charset="0"/>
                <a:ea typeface="Calibri" pitchFamily="34" charset="-122"/>
                <a:cs typeface="Calibri" pitchFamily="34" charset="-120"/>
              </a:rPr>
              <a:t>A presumption would push injunctions toward cases that already receive them — and toward the licensing-driven disputes the Kennedy concurrence singled out.</a:t>
            </a:r>
            <a:endParaRPr lang="en-US" sz="1350" dirty="0"/>
          </a:p>
          <a:p>
            <a:pPr marL="342900" indent="-342900">
              <a:lnSpc>
                <a:spcPts val="1900"/>
              </a:lnSpc>
              <a:buSzPct val="100000"/>
              <a:buChar char="•"/>
            </a:pPr>
            <a:r>
              <a:rPr lang="en-US" sz="1350" dirty="0">
                <a:solidFill>
                  <a:srgbClr val="33405E"/>
                </a:solidFill>
                <a:latin typeface="Calibri" pitchFamily="34" charset="0"/>
                <a:ea typeface="Calibri" pitchFamily="34" charset="-122"/>
                <a:cs typeface="Calibri" pitchFamily="34" charset="-120"/>
              </a:rPr>
              <a:t>With contested adjudication collapsing and consent relief dominant, it would operate mainly on settlement leverage, not litigated outcomes.</a:t>
            </a:r>
            <a:endParaRPr lang="en-US" sz="1350" dirty="0"/>
          </a:p>
        </p:txBody>
      </p:sp>
      <p:sp>
        <p:nvSpPr>
          <p:cNvPr id="8" name="Shape 6"/>
          <p:cNvSpPr/>
          <p:nvPr/>
        </p:nvSpPr>
        <p:spPr>
          <a:xfrm>
            <a:off x="6263640" y="1783080"/>
            <a:ext cx="5349240" cy="3383280"/>
          </a:xfrm>
          <a:prstGeom prst="roundRect">
            <a:avLst>
              <a:gd name="adj" fmla="val 1622"/>
            </a:avLst>
          </a:prstGeom>
          <a:solidFill>
            <a:srgbClr val="1E2761"/>
          </a:solidFill>
          <a:ln w="12700">
            <a:solidFill>
              <a:srgbClr val="1E2761"/>
            </a:solidFill>
            <a:prstDash val="solid"/>
          </a:ln>
          <a:effectLst>
            <a:outerShdw blurRad="101600" dist="25400" dir="5400000" algn="bl" rotWithShape="0">
              <a:srgbClr val="9AA6C4">
                <a:alpha val="22000"/>
              </a:srgbClr>
            </a:outerShdw>
          </a:effectLst>
        </p:spPr>
        <p:txBody>
          <a:bodyPr/>
          <a:lstStyle/>
          <a:p>
            <a:endParaRPr lang="en-US"/>
          </a:p>
        </p:txBody>
      </p:sp>
      <p:sp>
        <p:nvSpPr>
          <p:cNvPr id="9" name="Text 7"/>
          <p:cNvSpPr/>
          <p:nvPr/>
        </p:nvSpPr>
        <p:spPr>
          <a:xfrm>
            <a:off x="6537960" y="1947672"/>
            <a:ext cx="4800600" cy="292608"/>
          </a:xfrm>
          <a:prstGeom prst="rect">
            <a:avLst/>
          </a:prstGeom>
          <a:noFill/>
          <a:ln/>
        </p:spPr>
        <p:txBody>
          <a:bodyPr wrap="square" lIns="0" tIns="0" rIns="0" bIns="0" rtlCol="0" anchor="ctr"/>
          <a:lstStyle/>
          <a:p>
            <a:pPr marL="0" indent="0">
              <a:buNone/>
            </a:pPr>
            <a:r>
              <a:rPr lang="en-US" sz="1150" b="1" kern="0" spc="120" dirty="0">
                <a:solidFill>
                  <a:srgbClr val="C9A227"/>
                </a:solidFill>
                <a:latin typeface="Calibri" pitchFamily="34" charset="0"/>
                <a:ea typeface="Calibri" pitchFamily="34" charset="-122"/>
                <a:cs typeface="Calibri" pitchFamily="34" charset="-120"/>
              </a:rPr>
              <a:t>WHAT TO DO INSTEAD</a:t>
            </a:r>
            <a:endParaRPr lang="en-US" sz="1150" dirty="0"/>
          </a:p>
        </p:txBody>
      </p:sp>
      <p:sp>
        <p:nvSpPr>
          <p:cNvPr id="10" name="Text 8"/>
          <p:cNvSpPr/>
          <p:nvPr/>
        </p:nvSpPr>
        <p:spPr>
          <a:xfrm>
            <a:off x="6537960" y="2331720"/>
            <a:ext cx="4800600" cy="310896"/>
          </a:xfrm>
          <a:prstGeom prst="rect">
            <a:avLst/>
          </a:prstGeom>
          <a:noFill/>
          <a:ln/>
        </p:spPr>
        <p:txBody>
          <a:bodyPr wrap="square" lIns="0" tIns="0" rIns="0" bIns="0" rtlCol="0" anchor="ctr"/>
          <a:lstStyle/>
          <a:p>
            <a:pPr marL="0" indent="0">
              <a:buNone/>
            </a:pPr>
            <a:r>
              <a:rPr lang="en-US" sz="1350" dirty="0">
                <a:solidFill>
                  <a:srgbClr val="CADCFC"/>
                </a:solidFill>
                <a:latin typeface="Calibri" pitchFamily="34" charset="0"/>
                <a:ea typeface="Calibri" pitchFamily="34" charset="-122"/>
                <a:cs typeface="Calibri" pitchFamily="34" charset="-120"/>
              </a:rPr>
              <a:t>Require courts to state openly what already drives the decision:</a:t>
            </a:r>
            <a:endParaRPr lang="en-US" sz="1350" dirty="0"/>
          </a:p>
        </p:txBody>
      </p:sp>
      <p:sp>
        <p:nvSpPr>
          <p:cNvPr id="11" name="Shape 9"/>
          <p:cNvSpPr/>
          <p:nvPr/>
        </p:nvSpPr>
        <p:spPr>
          <a:xfrm>
            <a:off x="6537960" y="2825496"/>
            <a:ext cx="137160" cy="137160"/>
          </a:xfrm>
          <a:prstGeom prst="ellipse">
            <a:avLst/>
          </a:prstGeom>
          <a:solidFill>
            <a:srgbClr val="C9A227"/>
          </a:solidFill>
          <a:ln/>
        </p:spPr>
        <p:txBody>
          <a:bodyPr/>
          <a:lstStyle/>
          <a:p>
            <a:endParaRPr lang="en-US"/>
          </a:p>
        </p:txBody>
      </p:sp>
      <p:sp>
        <p:nvSpPr>
          <p:cNvPr id="12" name="Text 10"/>
          <p:cNvSpPr/>
          <p:nvPr/>
        </p:nvSpPr>
        <p:spPr>
          <a:xfrm>
            <a:off x="6821424" y="2743200"/>
            <a:ext cx="4526280" cy="36576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whether the parties actually compete</a:t>
            </a:r>
            <a:endParaRPr lang="en-US" sz="1350" dirty="0"/>
          </a:p>
        </p:txBody>
      </p:sp>
      <p:sp>
        <p:nvSpPr>
          <p:cNvPr id="13" name="Shape 11"/>
          <p:cNvSpPr/>
          <p:nvPr/>
        </p:nvSpPr>
        <p:spPr>
          <a:xfrm>
            <a:off x="6537960" y="3282696"/>
            <a:ext cx="137160" cy="137160"/>
          </a:xfrm>
          <a:prstGeom prst="ellipse">
            <a:avLst/>
          </a:prstGeom>
          <a:solidFill>
            <a:srgbClr val="C9A227"/>
          </a:solidFill>
          <a:ln/>
        </p:spPr>
        <p:txBody>
          <a:bodyPr/>
          <a:lstStyle/>
          <a:p>
            <a:endParaRPr lang="en-US"/>
          </a:p>
        </p:txBody>
      </p:sp>
      <p:sp>
        <p:nvSpPr>
          <p:cNvPr id="14" name="Text 12"/>
          <p:cNvSpPr/>
          <p:nvPr/>
        </p:nvSpPr>
        <p:spPr>
          <a:xfrm>
            <a:off x="6821424" y="3200400"/>
            <a:ext cx="4526280" cy="36576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how the patented feature relates to the product</a:t>
            </a:r>
            <a:endParaRPr lang="en-US" sz="1350" dirty="0"/>
          </a:p>
        </p:txBody>
      </p:sp>
      <p:sp>
        <p:nvSpPr>
          <p:cNvPr id="15" name="Shape 13"/>
          <p:cNvSpPr/>
          <p:nvPr/>
        </p:nvSpPr>
        <p:spPr>
          <a:xfrm>
            <a:off x="6537960" y="3739896"/>
            <a:ext cx="137160" cy="137160"/>
          </a:xfrm>
          <a:prstGeom prst="ellipse">
            <a:avLst/>
          </a:prstGeom>
          <a:solidFill>
            <a:srgbClr val="C9A227"/>
          </a:solidFill>
          <a:ln/>
        </p:spPr>
        <p:txBody>
          <a:bodyPr/>
          <a:lstStyle/>
          <a:p>
            <a:endParaRPr lang="en-US"/>
          </a:p>
        </p:txBody>
      </p:sp>
      <p:sp>
        <p:nvSpPr>
          <p:cNvPr id="16" name="Text 14"/>
          <p:cNvSpPr/>
          <p:nvPr/>
        </p:nvSpPr>
        <p:spPr>
          <a:xfrm>
            <a:off x="6821424" y="3657600"/>
            <a:ext cx="4526280" cy="36576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whether an ongoing royalty would compensate</a:t>
            </a:r>
            <a:endParaRPr lang="en-US" sz="1350" dirty="0"/>
          </a:p>
        </p:txBody>
      </p:sp>
      <p:sp>
        <p:nvSpPr>
          <p:cNvPr id="17" name="Shape 15"/>
          <p:cNvSpPr/>
          <p:nvPr/>
        </p:nvSpPr>
        <p:spPr>
          <a:xfrm>
            <a:off x="6537960" y="4197096"/>
            <a:ext cx="137160" cy="137160"/>
          </a:xfrm>
          <a:prstGeom prst="ellipse">
            <a:avLst/>
          </a:prstGeom>
          <a:solidFill>
            <a:srgbClr val="C9A227"/>
          </a:solidFill>
          <a:ln/>
        </p:spPr>
        <p:txBody>
          <a:bodyPr/>
          <a:lstStyle/>
          <a:p>
            <a:endParaRPr lang="en-US"/>
          </a:p>
        </p:txBody>
      </p:sp>
      <p:sp>
        <p:nvSpPr>
          <p:cNvPr id="18" name="Text 16"/>
          <p:cNvSpPr/>
          <p:nvPr/>
        </p:nvSpPr>
        <p:spPr>
          <a:xfrm>
            <a:off x="6821424" y="4114800"/>
            <a:ext cx="4526280" cy="365760"/>
          </a:xfrm>
          <a:prstGeom prst="rect">
            <a:avLst/>
          </a:prstGeom>
          <a:noFill/>
          <a:ln/>
        </p:spPr>
        <p:txBody>
          <a:bodyPr wrap="square" lIns="0" tIns="0" rIns="0" bIns="0" rtlCol="0" anchor="ctr"/>
          <a:lstStyle/>
          <a:p>
            <a:pPr marL="0" indent="0">
              <a:buNone/>
            </a:pPr>
            <a:r>
              <a:rPr lang="en-US" sz="1350" dirty="0">
                <a:solidFill>
                  <a:srgbClr val="FFFFFF"/>
                </a:solidFill>
                <a:latin typeface="Calibri" pitchFamily="34" charset="0"/>
                <a:ea typeface="Calibri" pitchFamily="34" charset="-122"/>
                <a:cs typeface="Calibri" pitchFamily="34" charset="-120"/>
              </a:rPr>
              <a:t>how a parallel PTAB or ITC proceeding bears on the balance</a:t>
            </a:r>
            <a:endParaRPr lang="en-US" sz="1350" dirty="0"/>
          </a:p>
        </p:txBody>
      </p:sp>
      <p:sp>
        <p:nvSpPr>
          <p:cNvPr id="19" name="Text 17"/>
          <p:cNvSpPr/>
          <p:nvPr/>
        </p:nvSpPr>
        <p:spPr>
          <a:xfrm>
            <a:off x="6537960" y="4590288"/>
            <a:ext cx="4800600" cy="457200"/>
          </a:xfrm>
          <a:prstGeom prst="rect">
            <a:avLst/>
          </a:prstGeom>
          <a:noFill/>
          <a:ln/>
        </p:spPr>
        <p:txBody>
          <a:bodyPr wrap="square" lIns="0" tIns="0" rIns="0" bIns="0" rtlCol="0" anchor="t"/>
          <a:lstStyle/>
          <a:p>
            <a:pPr marL="0" indent="0">
              <a:lnSpc>
                <a:spcPts val="1500"/>
              </a:lnSpc>
              <a:buNone/>
            </a:pPr>
            <a:r>
              <a:rPr lang="en-US" sz="1200" i="1" dirty="0">
                <a:solidFill>
                  <a:srgbClr val="8FAEE0"/>
                </a:solidFill>
                <a:latin typeface="Calibri" pitchFamily="34" charset="0"/>
                <a:ea typeface="Calibri" pitchFamily="34" charset="-122"/>
                <a:cs typeface="Calibri" pitchFamily="34" charset="-120"/>
              </a:rPr>
              <a:t>This preserves discretion while disciplining it. Predictability is not the enemy of equity — predictability that hides inside the language of discretion is.</a:t>
            </a:r>
            <a:endParaRPr lang="en-US" sz="1200" dirty="0"/>
          </a:p>
        </p:txBody>
      </p:sp>
      <p:sp>
        <p:nvSpPr>
          <p:cNvPr id="20" name="Shape 18"/>
          <p:cNvSpPr/>
          <p:nvPr/>
        </p:nvSpPr>
        <p:spPr>
          <a:xfrm>
            <a:off x="548640" y="5349240"/>
            <a:ext cx="11094415" cy="960120"/>
          </a:xfrm>
          <a:prstGeom prst="roundRect">
            <a:avLst>
              <a:gd name="adj" fmla="val 5714"/>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21" name="Text 19"/>
          <p:cNvSpPr/>
          <p:nvPr/>
        </p:nvSpPr>
        <p:spPr>
          <a:xfrm>
            <a:off x="841248" y="5495544"/>
            <a:ext cx="10509199" cy="685800"/>
          </a:xfrm>
          <a:prstGeom prst="rect">
            <a:avLst/>
          </a:prstGeom>
          <a:noFill/>
          <a:ln/>
        </p:spPr>
        <p:txBody>
          <a:bodyPr wrap="square" lIns="0" tIns="0" rIns="0" bIns="0" rtlCol="0" anchor="t"/>
          <a:lstStyle/>
          <a:p>
            <a:pPr marL="0" indent="0">
              <a:lnSpc>
                <a:spcPts val="1900"/>
              </a:lnSpc>
              <a:buNone/>
            </a:pPr>
            <a:r>
              <a:rPr lang="en-US" sz="1350" b="1" dirty="0">
                <a:solidFill>
                  <a:srgbClr val="1E2761"/>
                </a:solidFill>
                <a:latin typeface="Calibri" pitchFamily="34" charset="0"/>
                <a:ea typeface="Calibri" pitchFamily="34" charset="-122"/>
                <a:cs typeface="Calibri" pitchFamily="34" charset="-120"/>
              </a:rPr>
              <a:t>And the royalty backstop. </a:t>
            </a:r>
            <a:r>
              <a:rPr lang="en-US" sz="1350" dirty="0">
                <a:solidFill>
                  <a:srgbClr val="33405E"/>
                </a:solidFill>
                <a:latin typeface="Calibri" pitchFamily="34" charset="0"/>
                <a:ea typeface="Calibri" pitchFamily="34" charset="-122"/>
                <a:cs typeface="Calibri" pitchFamily="34" charset="-120"/>
              </a:rPr>
              <a:t>The denied patentee increasingly receives a court-set ongoing royalty (</a:t>
            </a:r>
            <a:r>
              <a:rPr lang="en-US" sz="1350" i="1" dirty="0">
                <a:solidFill>
                  <a:srgbClr val="33405E"/>
                </a:solidFill>
                <a:latin typeface="Calibri" pitchFamily="34" charset="0"/>
                <a:ea typeface="Calibri" pitchFamily="34" charset="-122"/>
                <a:cs typeface="Calibri" pitchFamily="34" charset="-120"/>
              </a:rPr>
              <a:t>Paice v. Toyota</a:t>
            </a:r>
            <a:r>
              <a:rPr lang="en-US" sz="1350" dirty="0">
                <a:solidFill>
                  <a:srgbClr val="33405E"/>
                </a:solidFill>
                <a:latin typeface="Calibri" pitchFamily="34" charset="0"/>
                <a:ea typeface="Calibri" pitchFamily="34" charset="-122"/>
                <a:cs typeface="Calibri" pitchFamily="34" charset="-120"/>
              </a:rPr>
              <a:t>) rather than nothing. </a:t>
            </a:r>
            <a:r>
              <a:rPr lang="en-US" sz="1350" i="1" dirty="0">
                <a:solidFill>
                  <a:srgbClr val="33405E"/>
                </a:solidFill>
                <a:latin typeface="Calibri" pitchFamily="34" charset="0"/>
                <a:ea typeface="Calibri" pitchFamily="34" charset="-122"/>
                <a:cs typeface="Calibri" pitchFamily="34" charset="-120"/>
              </a:rPr>
              <a:t>eBay</a:t>
            </a:r>
            <a:r>
              <a:rPr lang="en-US" sz="1350" dirty="0">
                <a:solidFill>
                  <a:srgbClr val="33405E"/>
                </a:solidFill>
                <a:latin typeface="Calibri" pitchFamily="34" charset="0"/>
                <a:ea typeface="Calibri" pitchFamily="34" charset="-122"/>
                <a:cs typeface="Calibri" pitchFamily="34" charset="-120"/>
              </a:rPr>
              <a:t> did not strip the prevailing patentee of a remedy so much as convert it, in a predictable subset of cases, from a property-rule injunction into a liability-rule royalty.</a:t>
            </a:r>
            <a:endParaRPr lang="en-US" sz="13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1">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9966960" y="4206240"/>
            <a:ext cx="4023360" cy="4023360"/>
          </a:xfrm>
          <a:prstGeom prst="ellipse">
            <a:avLst/>
          </a:prstGeom>
          <a:solidFill>
            <a:srgbClr val="141B45"/>
          </a:solidFill>
          <a:ln/>
        </p:spPr>
        <p:txBody>
          <a:bodyPr/>
          <a:lstStyle/>
          <a:p>
            <a:endParaRPr lang="en-US"/>
          </a:p>
        </p:txBody>
      </p:sp>
      <p:sp>
        <p:nvSpPr>
          <p:cNvPr id="3" name="Text 1"/>
          <p:cNvSpPr/>
          <p:nvPr/>
        </p:nvSpPr>
        <p:spPr>
          <a:xfrm>
            <a:off x="548640" y="822960"/>
            <a:ext cx="11094415" cy="310896"/>
          </a:xfrm>
          <a:prstGeom prst="rect">
            <a:avLst/>
          </a:prstGeom>
          <a:noFill/>
          <a:ln/>
        </p:spPr>
        <p:txBody>
          <a:bodyPr wrap="square" lIns="0" tIns="0" rIns="0" bIns="0" rtlCol="0" anchor="ctr"/>
          <a:lstStyle/>
          <a:p>
            <a:pPr marL="0" indent="0">
              <a:buNone/>
            </a:pPr>
            <a:r>
              <a:rPr lang="en-US" sz="1200" b="1" kern="0" spc="250" dirty="0">
                <a:solidFill>
                  <a:srgbClr val="C9A227"/>
                </a:solidFill>
                <a:latin typeface="Calibri" pitchFamily="34" charset="0"/>
                <a:ea typeface="Calibri" pitchFamily="34" charset="-122"/>
                <a:cs typeface="Calibri" pitchFamily="34" charset="-120"/>
              </a:rPr>
              <a:t>TWENTY YEARS ON</a:t>
            </a:r>
            <a:endParaRPr lang="en-US" sz="1200" dirty="0"/>
          </a:p>
        </p:txBody>
      </p:sp>
      <p:sp>
        <p:nvSpPr>
          <p:cNvPr id="4" name="Text 2"/>
          <p:cNvSpPr/>
          <p:nvPr/>
        </p:nvSpPr>
        <p:spPr>
          <a:xfrm>
            <a:off x="548640" y="1170432"/>
            <a:ext cx="10789920" cy="1554480"/>
          </a:xfrm>
          <a:prstGeom prst="rect">
            <a:avLst/>
          </a:prstGeom>
          <a:noFill/>
          <a:ln/>
        </p:spPr>
        <p:txBody>
          <a:bodyPr wrap="square" lIns="0" tIns="0" rIns="0" bIns="0" rtlCol="0" anchor="t"/>
          <a:lstStyle/>
          <a:p>
            <a:pPr marL="0" indent="0">
              <a:lnSpc>
                <a:spcPts val="3800"/>
              </a:lnSpc>
              <a:buNone/>
            </a:pPr>
            <a:r>
              <a:rPr lang="en-US" sz="2700" b="1" dirty="0">
                <a:solidFill>
                  <a:srgbClr val="FFFFFF"/>
                </a:solidFill>
                <a:latin typeface="Cambria" pitchFamily="34" charset="0"/>
                <a:ea typeface="Cambria" pitchFamily="34" charset="-122"/>
                <a:cs typeface="Cambria" pitchFamily="34" charset="-120"/>
              </a:rPr>
              <a:t>The achievement of </a:t>
            </a:r>
            <a:r>
              <a:rPr lang="en-US" sz="2700" b="1" i="1" dirty="0">
                <a:solidFill>
                  <a:srgbClr val="FFFFFF"/>
                </a:solidFill>
                <a:latin typeface="Cambria" pitchFamily="34" charset="0"/>
                <a:ea typeface="Cambria" pitchFamily="34" charset="-122"/>
                <a:cs typeface="Cambria" pitchFamily="34" charset="-120"/>
              </a:rPr>
              <a:t>eBay</a:t>
            </a:r>
            <a:r>
              <a:rPr lang="en-US" sz="2700" b="1" dirty="0">
                <a:solidFill>
                  <a:srgbClr val="FFFFFF"/>
                </a:solidFill>
                <a:latin typeface="Cambria" pitchFamily="34" charset="0"/>
                <a:ea typeface="Cambria" pitchFamily="34" charset="-122"/>
                <a:cs typeface="Cambria" pitchFamily="34" charset="-120"/>
              </a:rPr>
              <a:t> was not to make injunctions discretionary.</a:t>
            </a:r>
            <a:endParaRPr lang="en-US" sz="2700" dirty="0"/>
          </a:p>
          <a:p>
            <a:pPr marL="0" indent="0">
              <a:lnSpc>
                <a:spcPts val="3800"/>
              </a:lnSpc>
              <a:buNone/>
            </a:pPr>
            <a:r>
              <a:rPr lang="en-US" sz="2700" b="1" dirty="0">
                <a:solidFill>
                  <a:srgbClr val="FFFFFF"/>
                </a:solidFill>
                <a:latin typeface="Cambria" pitchFamily="34" charset="0"/>
                <a:ea typeface="Cambria" pitchFamily="34" charset="-122"/>
                <a:cs typeface="Cambria" pitchFamily="34" charset="-120"/>
              </a:rPr>
              <a:t>It was to make them predictable.</a:t>
            </a:r>
            <a:endParaRPr lang="en-US" sz="2700" dirty="0"/>
          </a:p>
        </p:txBody>
      </p:sp>
      <p:sp>
        <p:nvSpPr>
          <p:cNvPr id="5" name="Shape 3"/>
          <p:cNvSpPr/>
          <p:nvPr/>
        </p:nvSpPr>
        <p:spPr>
          <a:xfrm>
            <a:off x="548640" y="3017520"/>
            <a:ext cx="3538728" cy="1965960"/>
          </a:xfrm>
          <a:prstGeom prst="roundRect">
            <a:avLst>
              <a:gd name="adj" fmla="val 2791"/>
            </a:avLst>
          </a:prstGeom>
          <a:solidFill>
            <a:srgbClr val="141B45"/>
          </a:solidFill>
          <a:ln w="12700">
            <a:solidFill>
              <a:srgbClr val="2B3A72"/>
            </a:solidFill>
            <a:prstDash val="solid"/>
          </a:ln>
        </p:spPr>
        <p:txBody>
          <a:bodyPr/>
          <a:lstStyle/>
          <a:p>
            <a:endParaRPr lang="en-US"/>
          </a:p>
        </p:txBody>
      </p:sp>
      <p:sp>
        <p:nvSpPr>
          <p:cNvPr id="6" name="Shape 4"/>
          <p:cNvSpPr/>
          <p:nvPr/>
        </p:nvSpPr>
        <p:spPr>
          <a:xfrm>
            <a:off x="786384" y="3218688"/>
            <a:ext cx="402336" cy="402336"/>
          </a:xfrm>
          <a:prstGeom prst="ellipse">
            <a:avLst/>
          </a:prstGeom>
          <a:solidFill>
            <a:srgbClr val="C9A227"/>
          </a:solidFill>
          <a:ln/>
        </p:spPr>
        <p:txBody>
          <a:bodyPr/>
          <a:lstStyle/>
          <a:p>
            <a:endParaRPr lang="en-US"/>
          </a:p>
        </p:txBody>
      </p:sp>
      <p:sp>
        <p:nvSpPr>
          <p:cNvPr id="7" name="Text 5"/>
          <p:cNvSpPr/>
          <p:nvPr/>
        </p:nvSpPr>
        <p:spPr>
          <a:xfrm>
            <a:off x="786384" y="3259836"/>
            <a:ext cx="402336" cy="310896"/>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a:t>
            </a:r>
            <a:endParaRPr lang="en-US" sz="1500" dirty="0"/>
          </a:p>
        </p:txBody>
      </p:sp>
      <p:sp>
        <p:nvSpPr>
          <p:cNvPr id="8" name="Text 6"/>
          <p:cNvSpPr/>
          <p:nvPr/>
        </p:nvSpPr>
        <p:spPr>
          <a:xfrm>
            <a:off x="786384" y="3712464"/>
            <a:ext cx="3063240" cy="310896"/>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A bifurcated regime</a:t>
            </a:r>
            <a:endParaRPr lang="en-US" sz="1700" dirty="0"/>
          </a:p>
        </p:txBody>
      </p:sp>
      <p:sp>
        <p:nvSpPr>
          <p:cNvPr id="9" name="Text 7"/>
          <p:cNvSpPr/>
          <p:nvPr/>
        </p:nvSpPr>
        <p:spPr>
          <a:xfrm>
            <a:off x="786384" y="4059936"/>
            <a:ext cx="3063240" cy="822960"/>
          </a:xfrm>
          <a:prstGeom prst="rect">
            <a:avLst/>
          </a:prstGeom>
          <a:noFill/>
          <a:ln/>
        </p:spPr>
        <p:txBody>
          <a:bodyPr wrap="square" lIns="0" tIns="0" rIns="0" bIns="0" rtlCol="0" anchor="t"/>
          <a:lstStyle/>
          <a:p>
            <a:pPr marL="0" indent="0">
              <a:lnSpc>
                <a:spcPts val="1700"/>
              </a:lnSpc>
              <a:buNone/>
            </a:pPr>
            <a:r>
              <a:rPr lang="en-US" sz="1250" dirty="0">
                <a:solidFill>
                  <a:srgbClr val="CADCFC"/>
                </a:solidFill>
                <a:latin typeface="Calibri" pitchFamily="34" charset="0"/>
                <a:ea typeface="Calibri" pitchFamily="34" charset="-122"/>
                <a:cs typeface="Calibri" pitchFamily="34" charset="-120"/>
              </a:rPr>
              <a:t>Practicing entities are enjoined; non-practicing entities are not. A ≈70-point gap, flat across twenty years.</a:t>
            </a:r>
            <a:endParaRPr lang="en-US" sz="1250" dirty="0"/>
          </a:p>
        </p:txBody>
      </p:sp>
      <p:sp>
        <p:nvSpPr>
          <p:cNvPr id="10" name="Shape 8"/>
          <p:cNvSpPr/>
          <p:nvPr/>
        </p:nvSpPr>
        <p:spPr>
          <a:xfrm>
            <a:off x="4325112" y="3017520"/>
            <a:ext cx="3538728" cy="1965960"/>
          </a:xfrm>
          <a:prstGeom prst="roundRect">
            <a:avLst>
              <a:gd name="adj" fmla="val 2791"/>
            </a:avLst>
          </a:prstGeom>
          <a:solidFill>
            <a:srgbClr val="141B45"/>
          </a:solidFill>
          <a:ln w="12700">
            <a:solidFill>
              <a:srgbClr val="2B3A72"/>
            </a:solidFill>
            <a:prstDash val="solid"/>
          </a:ln>
        </p:spPr>
        <p:txBody>
          <a:bodyPr/>
          <a:lstStyle/>
          <a:p>
            <a:endParaRPr lang="en-US"/>
          </a:p>
        </p:txBody>
      </p:sp>
      <p:sp>
        <p:nvSpPr>
          <p:cNvPr id="11" name="Shape 9"/>
          <p:cNvSpPr/>
          <p:nvPr/>
        </p:nvSpPr>
        <p:spPr>
          <a:xfrm>
            <a:off x="4562856" y="3218688"/>
            <a:ext cx="402336" cy="402336"/>
          </a:xfrm>
          <a:prstGeom prst="ellipse">
            <a:avLst/>
          </a:prstGeom>
          <a:solidFill>
            <a:srgbClr val="C9A227"/>
          </a:solidFill>
          <a:ln/>
        </p:spPr>
        <p:txBody>
          <a:bodyPr/>
          <a:lstStyle/>
          <a:p>
            <a:endParaRPr lang="en-US"/>
          </a:p>
        </p:txBody>
      </p:sp>
      <p:sp>
        <p:nvSpPr>
          <p:cNvPr id="12" name="Text 10"/>
          <p:cNvSpPr/>
          <p:nvPr/>
        </p:nvSpPr>
        <p:spPr>
          <a:xfrm>
            <a:off x="4562856" y="3259836"/>
            <a:ext cx="402336" cy="310896"/>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II</a:t>
            </a:r>
            <a:endParaRPr lang="en-US" sz="1500" dirty="0"/>
          </a:p>
        </p:txBody>
      </p:sp>
      <p:sp>
        <p:nvSpPr>
          <p:cNvPr id="13" name="Text 11"/>
          <p:cNvSpPr/>
          <p:nvPr/>
        </p:nvSpPr>
        <p:spPr>
          <a:xfrm>
            <a:off x="4562856" y="3712464"/>
            <a:ext cx="3063240" cy="310896"/>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Two remedial systems</a:t>
            </a:r>
            <a:endParaRPr lang="en-US" sz="1700" dirty="0"/>
          </a:p>
        </p:txBody>
      </p:sp>
      <p:sp>
        <p:nvSpPr>
          <p:cNvPr id="14" name="Text 12"/>
          <p:cNvSpPr/>
          <p:nvPr/>
        </p:nvSpPr>
        <p:spPr>
          <a:xfrm>
            <a:off x="4562856" y="4059936"/>
            <a:ext cx="3063240" cy="822960"/>
          </a:xfrm>
          <a:prstGeom prst="rect">
            <a:avLst/>
          </a:prstGeom>
          <a:noFill/>
          <a:ln/>
        </p:spPr>
        <p:txBody>
          <a:bodyPr wrap="square" lIns="0" tIns="0" rIns="0" bIns="0" rtlCol="0" anchor="t"/>
          <a:lstStyle/>
          <a:p>
            <a:pPr marL="0" indent="0">
              <a:lnSpc>
                <a:spcPts val="1700"/>
              </a:lnSpc>
              <a:buNone/>
            </a:pPr>
            <a:r>
              <a:rPr lang="en-US" sz="1250" dirty="0">
                <a:solidFill>
                  <a:srgbClr val="CADCFC"/>
                </a:solidFill>
                <a:latin typeface="Calibri" pitchFamily="34" charset="0"/>
                <a:ea typeface="Calibri" pitchFamily="34" charset="-122"/>
                <a:cs typeface="Calibri" pitchFamily="34" charset="-120"/>
              </a:rPr>
              <a:t>Biopharmaceutical patentees are enjoined; software patentees absorb almost all of the  denials.</a:t>
            </a:r>
            <a:endParaRPr lang="en-US" sz="1250" dirty="0"/>
          </a:p>
        </p:txBody>
      </p:sp>
      <p:sp>
        <p:nvSpPr>
          <p:cNvPr id="15" name="Shape 13"/>
          <p:cNvSpPr/>
          <p:nvPr/>
        </p:nvSpPr>
        <p:spPr>
          <a:xfrm>
            <a:off x="8101584" y="3017520"/>
            <a:ext cx="3538728" cy="1965960"/>
          </a:xfrm>
          <a:prstGeom prst="roundRect">
            <a:avLst>
              <a:gd name="adj" fmla="val 2791"/>
            </a:avLst>
          </a:prstGeom>
          <a:solidFill>
            <a:srgbClr val="141B45"/>
          </a:solidFill>
          <a:ln w="12700">
            <a:solidFill>
              <a:srgbClr val="2B3A72"/>
            </a:solidFill>
            <a:prstDash val="solid"/>
          </a:ln>
        </p:spPr>
        <p:txBody>
          <a:bodyPr/>
          <a:lstStyle/>
          <a:p>
            <a:endParaRPr lang="en-US"/>
          </a:p>
        </p:txBody>
      </p:sp>
      <p:sp>
        <p:nvSpPr>
          <p:cNvPr id="16" name="Shape 14"/>
          <p:cNvSpPr/>
          <p:nvPr/>
        </p:nvSpPr>
        <p:spPr>
          <a:xfrm>
            <a:off x="8339328" y="3218688"/>
            <a:ext cx="402336" cy="402336"/>
          </a:xfrm>
          <a:prstGeom prst="ellipse">
            <a:avLst/>
          </a:prstGeom>
          <a:solidFill>
            <a:srgbClr val="C9A227"/>
          </a:solidFill>
          <a:ln/>
        </p:spPr>
        <p:txBody>
          <a:bodyPr/>
          <a:lstStyle/>
          <a:p>
            <a:endParaRPr lang="en-US"/>
          </a:p>
        </p:txBody>
      </p:sp>
      <p:sp>
        <p:nvSpPr>
          <p:cNvPr id="17" name="Text 15"/>
          <p:cNvSpPr/>
          <p:nvPr/>
        </p:nvSpPr>
        <p:spPr>
          <a:xfrm>
            <a:off x="8339328" y="3259836"/>
            <a:ext cx="402336" cy="310896"/>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III</a:t>
            </a:r>
            <a:endParaRPr lang="en-US" sz="1500" dirty="0"/>
          </a:p>
        </p:txBody>
      </p:sp>
      <p:sp>
        <p:nvSpPr>
          <p:cNvPr id="18" name="Text 16"/>
          <p:cNvSpPr/>
          <p:nvPr/>
        </p:nvSpPr>
        <p:spPr>
          <a:xfrm>
            <a:off x="8339328" y="3712464"/>
            <a:ext cx="3063240" cy="310896"/>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A multi-forum injunction</a:t>
            </a:r>
            <a:endParaRPr lang="en-US" sz="1700" dirty="0"/>
          </a:p>
        </p:txBody>
      </p:sp>
      <p:sp>
        <p:nvSpPr>
          <p:cNvPr id="19" name="Text 17"/>
          <p:cNvSpPr/>
          <p:nvPr/>
        </p:nvSpPr>
        <p:spPr>
          <a:xfrm>
            <a:off x="8339328" y="4059936"/>
            <a:ext cx="3063240" cy="822960"/>
          </a:xfrm>
          <a:prstGeom prst="rect">
            <a:avLst/>
          </a:prstGeom>
          <a:noFill/>
          <a:ln/>
        </p:spPr>
        <p:txBody>
          <a:bodyPr wrap="square" lIns="0" tIns="0" rIns="0" bIns="0" rtlCol="0" anchor="t"/>
          <a:lstStyle/>
          <a:p>
            <a:pPr marL="0" indent="0">
              <a:lnSpc>
                <a:spcPts val="1700"/>
              </a:lnSpc>
              <a:buNone/>
            </a:pPr>
            <a:r>
              <a:rPr lang="en-US" sz="1250" dirty="0">
                <a:solidFill>
                  <a:srgbClr val="CADCFC"/>
                </a:solidFill>
                <a:latin typeface="Calibri" pitchFamily="34" charset="0"/>
                <a:ea typeface="Calibri" pitchFamily="34" charset="-122"/>
                <a:cs typeface="Calibri" pitchFamily="34" charset="-120"/>
              </a:rPr>
              <a:t>The PTAB and the ITC increasingly determine who reaches the injunction stage at all. But this will change as PTAB declines review. </a:t>
            </a:r>
            <a:endParaRPr lang="en-US" sz="1250" dirty="0"/>
          </a:p>
        </p:txBody>
      </p:sp>
      <p:sp>
        <p:nvSpPr>
          <p:cNvPr id="20" name="Text 18"/>
          <p:cNvSpPr/>
          <p:nvPr/>
        </p:nvSpPr>
        <p:spPr>
          <a:xfrm>
            <a:off x="548640" y="5138928"/>
            <a:ext cx="9509760" cy="731520"/>
          </a:xfrm>
          <a:prstGeom prst="rect">
            <a:avLst/>
          </a:prstGeom>
          <a:noFill/>
          <a:ln/>
        </p:spPr>
        <p:txBody>
          <a:bodyPr wrap="square" lIns="0" tIns="0" rIns="0" bIns="0" rtlCol="0" anchor="t"/>
          <a:lstStyle/>
          <a:p>
            <a:pPr marL="0" indent="0">
              <a:lnSpc>
                <a:spcPts val="2100"/>
              </a:lnSpc>
              <a:buNone/>
            </a:pPr>
            <a:r>
              <a:rPr lang="en-US" sz="1450" dirty="0">
                <a:solidFill>
                  <a:srgbClr val="CADCFC"/>
                </a:solidFill>
                <a:latin typeface="Calibri" pitchFamily="34" charset="0"/>
                <a:ea typeface="Calibri" pitchFamily="34" charset="-122"/>
                <a:cs typeface="Calibri" pitchFamily="34" charset="-120"/>
              </a:rPr>
              <a:t>The next round of patent-remedies reform should work with the structure the courts have already built — targeted, industry- and forum-aware — rather than override it with across-the-board automaticity.</a:t>
            </a:r>
            <a:endParaRPr lang="en-US" sz="1450" dirty="0"/>
          </a:p>
        </p:txBody>
      </p:sp>
      <p:sp>
        <p:nvSpPr>
          <p:cNvPr id="21" name="Text 19"/>
          <p:cNvSpPr/>
          <p:nvPr/>
        </p:nvSpPr>
        <p:spPr>
          <a:xfrm>
            <a:off x="548640" y="6080760"/>
            <a:ext cx="7315200" cy="274320"/>
          </a:xfrm>
          <a:prstGeom prst="rect">
            <a:avLst/>
          </a:prstGeom>
          <a:noFill/>
          <a:ln/>
        </p:spPr>
        <p:txBody>
          <a:bodyPr wrap="square" lIns="0" tIns="0" rIns="0" bIns="0" rtlCol="0" anchor="ctr"/>
          <a:lstStyle/>
          <a:p>
            <a:pPr marL="0" indent="0">
              <a:buNone/>
            </a:pP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THE QUESTION</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What did </a:t>
            </a:r>
            <a:r>
              <a:rPr lang="en-US" sz="3200" b="1" i="1" dirty="0">
                <a:solidFill>
                  <a:srgbClr val="1E2761"/>
                </a:solidFill>
                <a:latin typeface="Cambria" pitchFamily="34" charset="0"/>
                <a:ea typeface="Cambria" pitchFamily="34" charset="-122"/>
                <a:cs typeface="Cambria" pitchFamily="34" charset="-120"/>
              </a:rPr>
              <a:t>eBay</a:t>
            </a:r>
            <a:r>
              <a:rPr lang="en-US" sz="3200" b="1" dirty="0">
                <a:solidFill>
                  <a:srgbClr val="1E2761"/>
                </a:solidFill>
                <a:latin typeface="Cambria" pitchFamily="34" charset="0"/>
                <a:ea typeface="Cambria" pitchFamily="34" charset="-122"/>
                <a:cs typeface="Cambria" pitchFamily="34" charset="-120"/>
              </a:rPr>
              <a:t> actually produce?</a:t>
            </a:r>
            <a:endParaRPr lang="en-US" sz="3200" dirty="0"/>
          </a:p>
        </p:txBody>
      </p:sp>
      <p:sp>
        <p:nvSpPr>
          <p:cNvPr id="4" name="Shape 2"/>
          <p:cNvSpPr/>
          <p:nvPr/>
        </p:nvSpPr>
        <p:spPr>
          <a:xfrm>
            <a:off x="548640" y="1554480"/>
            <a:ext cx="5349240" cy="4434840"/>
          </a:xfrm>
          <a:prstGeom prst="roundRect">
            <a:avLst>
              <a:gd name="adj" fmla="val 1237"/>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5" name="Text 3"/>
          <p:cNvSpPr/>
          <p:nvPr/>
        </p:nvSpPr>
        <p:spPr>
          <a:xfrm>
            <a:off x="822960" y="1810512"/>
            <a:ext cx="4800600" cy="292608"/>
          </a:xfrm>
          <a:prstGeom prst="rect">
            <a:avLst/>
          </a:prstGeom>
          <a:noFill/>
          <a:ln/>
        </p:spPr>
        <p:txBody>
          <a:bodyPr wrap="square" lIns="0" tIns="0" rIns="0" bIns="0" rtlCol="0" anchor="ctr"/>
          <a:lstStyle/>
          <a:p>
            <a:pPr marL="0" indent="0">
              <a:buNone/>
            </a:pPr>
            <a:r>
              <a:rPr lang="en-US" sz="1150" b="1" kern="0" spc="150" dirty="0">
                <a:solidFill>
                  <a:srgbClr val="5A6484"/>
                </a:solidFill>
                <a:latin typeface="Calibri" pitchFamily="34" charset="0"/>
                <a:ea typeface="Calibri" pitchFamily="34" charset="-122"/>
                <a:cs typeface="Calibri" pitchFamily="34" charset="-120"/>
              </a:rPr>
              <a:t>THE CONVENTIONAL ACCOUNT</a:t>
            </a:r>
            <a:endParaRPr lang="en-US" sz="1150" dirty="0"/>
          </a:p>
        </p:txBody>
      </p:sp>
      <p:sp>
        <p:nvSpPr>
          <p:cNvPr id="6" name="Text 4"/>
          <p:cNvSpPr/>
          <p:nvPr/>
        </p:nvSpPr>
        <p:spPr>
          <a:xfrm>
            <a:off x="822960" y="2286000"/>
            <a:ext cx="4800600" cy="1463040"/>
          </a:xfrm>
          <a:prstGeom prst="rect">
            <a:avLst/>
          </a:prstGeom>
          <a:noFill/>
          <a:ln/>
        </p:spPr>
        <p:txBody>
          <a:bodyPr wrap="square" lIns="0" tIns="0" rIns="0" bIns="0" rtlCol="0" anchor="t"/>
          <a:lstStyle/>
          <a:p>
            <a:pPr marL="0" indent="0">
              <a:lnSpc>
                <a:spcPts val="2400"/>
              </a:lnSpc>
              <a:buNone/>
            </a:pPr>
            <a:r>
              <a:rPr lang="en-US" sz="1600" i="1" dirty="0">
                <a:solidFill>
                  <a:srgbClr val="33405E"/>
                </a:solidFill>
                <a:latin typeface="Calibri" pitchFamily="34" charset="0"/>
                <a:ea typeface="Calibri" pitchFamily="34" charset="-122"/>
                <a:cs typeface="Calibri" pitchFamily="34" charset="-120"/>
              </a:rPr>
              <a:t>eBay</a:t>
            </a:r>
            <a:r>
              <a:rPr lang="en-US" sz="1600" dirty="0">
                <a:solidFill>
                  <a:srgbClr val="33405E"/>
                </a:solidFill>
                <a:latin typeface="Calibri" pitchFamily="34" charset="0"/>
                <a:ea typeface="Calibri" pitchFamily="34" charset="-122"/>
                <a:cs typeface="Calibri" pitchFamily="34" charset="-120"/>
              </a:rPr>
              <a:t> swept away the Federal Circuit's near-automatic injunction rule and replaced it with </a:t>
            </a:r>
            <a:r>
              <a:rPr lang="en-US" sz="1600" b="1" dirty="0">
                <a:solidFill>
                  <a:srgbClr val="1E2761"/>
                </a:solidFill>
                <a:latin typeface="Calibri" pitchFamily="34" charset="0"/>
                <a:ea typeface="Calibri" pitchFamily="34" charset="-122"/>
                <a:cs typeface="Calibri" pitchFamily="34" charset="-120"/>
              </a:rPr>
              <a:t>open-ended, case-by-case equity</a:t>
            </a:r>
            <a:r>
              <a:rPr lang="en-US" sz="1600" dirty="0">
                <a:solidFill>
                  <a:srgbClr val="33405E"/>
                </a:solidFill>
                <a:latin typeface="Calibri" pitchFamily="34" charset="0"/>
                <a:ea typeface="Calibri" pitchFamily="34" charset="-122"/>
                <a:cs typeface="Calibri" pitchFamily="34" charset="-120"/>
              </a:rPr>
              <a:t> — discretion exercised anew on each record.</a:t>
            </a:r>
            <a:endParaRPr lang="en-US" sz="1600" dirty="0"/>
          </a:p>
        </p:txBody>
      </p:sp>
      <p:sp>
        <p:nvSpPr>
          <p:cNvPr id="7" name="Text 5"/>
          <p:cNvSpPr/>
          <p:nvPr/>
        </p:nvSpPr>
        <p:spPr>
          <a:xfrm>
            <a:off x="822960" y="3931920"/>
            <a:ext cx="4800600" cy="1188720"/>
          </a:xfrm>
          <a:prstGeom prst="rect">
            <a:avLst/>
          </a:prstGeom>
          <a:noFill/>
          <a:ln/>
        </p:spPr>
        <p:txBody>
          <a:bodyPr wrap="square" lIns="0" tIns="0" rIns="0" bIns="0" rtlCol="0" anchor="t"/>
          <a:lstStyle/>
          <a:p>
            <a:pPr marL="0" indent="0">
              <a:lnSpc>
                <a:spcPts val="2200"/>
              </a:lnSpc>
              <a:buNone/>
            </a:pPr>
            <a:r>
              <a:rPr lang="en-US" sz="1500" i="1" dirty="0">
                <a:solidFill>
                  <a:srgbClr val="5A6484"/>
                </a:solidFill>
                <a:latin typeface="Cambria" pitchFamily="34" charset="0"/>
                <a:ea typeface="Cambria" pitchFamily="34" charset="-122"/>
                <a:cs typeface="Cambria" pitchFamily="34" charset="-120"/>
              </a:rPr>
              <a:t>“We hold only that the decision whether to grant or deny injunctive relief rests within the equitable discretion of the district courts.”</a:t>
            </a:r>
            <a:endParaRPr lang="en-US" sz="1500" dirty="0"/>
          </a:p>
        </p:txBody>
      </p:sp>
      <p:sp>
        <p:nvSpPr>
          <p:cNvPr id="8" name="Text 6"/>
          <p:cNvSpPr/>
          <p:nvPr/>
        </p:nvSpPr>
        <p:spPr>
          <a:xfrm>
            <a:off x="822960" y="5321808"/>
            <a:ext cx="4800600" cy="274320"/>
          </a:xfrm>
          <a:prstGeom prst="rect">
            <a:avLst/>
          </a:prstGeom>
          <a:noFill/>
          <a:ln/>
        </p:spPr>
        <p:txBody>
          <a:bodyPr wrap="square" lIns="0" tIns="0" rIns="0" bIns="0" rtlCol="0" anchor="ctr"/>
          <a:lstStyle/>
          <a:p>
            <a:pPr marL="0" indent="0">
              <a:buNone/>
            </a:pPr>
            <a:r>
              <a:rPr lang="en-US" sz="1150" dirty="0">
                <a:solidFill>
                  <a:srgbClr val="97A0BC"/>
                </a:solidFill>
                <a:latin typeface="Calibri" pitchFamily="34" charset="0"/>
                <a:ea typeface="Calibri" pitchFamily="34" charset="-122"/>
                <a:cs typeface="Calibri" pitchFamily="34" charset="-120"/>
              </a:rPr>
              <a:t>— Thomas, J., for a unanimous Court</a:t>
            </a:r>
            <a:endParaRPr lang="en-US" sz="1150" dirty="0"/>
          </a:p>
        </p:txBody>
      </p:sp>
      <p:sp>
        <p:nvSpPr>
          <p:cNvPr id="9" name="Shape 7"/>
          <p:cNvSpPr/>
          <p:nvPr/>
        </p:nvSpPr>
        <p:spPr>
          <a:xfrm>
            <a:off x="6263640" y="1554480"/>
            <a:ext cx="5349240" cy="4434840"/>
          </a:xfrm>
          <a:prstGeom prst="roundRect">
            <a:avLst>
              <a:gd name="adj" fmla="val 1237"/>
            </a:avLst>
          </a:prstGeom>
          <a:solidFill>
            <a:srgbClr val="1E2761"/>
          </a:solidFill>
          <a:ln w="12700">
            <a:solidFill>
              <a:srgbClr val="1E2761"/>
            </a:solidFill>
            <a:prstDash val="solid"/>
          </a:ln>
          <a:effectLst>
            <a:outerShdw blurRad="101600" dist="25400" dir="5400000" algn="bl" rotWithShape="0">
              <a:srgbClr val="9AA6C4">
                <a:alpha val="22000"/>
              </a:srgbClr>
            </a:outerShdw>
          </a:effectLst>
        </p:spPr>
        <p:txBody>
          <a:bodyPr/>
          <a:lstStyle/>
          <a:p>
            <a:endParaRPr lang="en-US"/>
          </a:p>
        </p:txBody>
      </p:sp>
      <p:sp>
        <p:nvSpPr>
          <p:cNvPr id="10" name="Text 8"/>
          <p:cNvSpPr/>
          <p:nvPr/>
        </p:nvSpPr>
        <p:spPr>
          <a:xfrm>
            <a:off x="6537960" y="1810512"/>
            <a:ext cx="4800600" cy="292608"/>
          </a:xfrm>
          <a:prstGeom prst="rect">
            <a:avLst/>
          </a:prstGeom>
          <a:noFill/>
          <a:ln/>
        </p:spPr>
        <p:txBody>
          <a:bodyPr wrap="square" lIns="0" tIns="0" rIns="0" bIns="0" rtlCol="0" anchor="ctr"/>
          <a:lstStyle/>
          <a:p>
            <a:pPr marL="0" indent="0">
              <a:buNone/>
            </a:pPr>
            <a:r>
              <a:rPr lang="en-US" sz="1150" b="1" kern="0" spc="150" dirty="0">
                <a:solidFill>
                  <a:srgbClr val="C9A227"/>
                </a:solidFill>
                <a:latin typeface="Calibri" pitchFamily="34" charset="0"/>
                <a:ea typeface="Calibri" pitchFamily="34" charset="-122"/>
                <a:cs typeface="Calibri" pitchFamily="34" charset="-120"/>
              </a:rPr>
              <a:t>THIS ARTICLE</a:t>
            </a:r>
            <a:endParaRPr lang="en-US" sz="1150" dirty="0"/>
          </a:p>
        </p:txBody>
      </p:sp>
      <p:sp>
        <p:nvSpPr>
          <p:cNvPr id="11" name="Text 9"/>
          <p:cNvSpPr/>
          <p:nvPr/>
        </p:nvSpPr>
        <p:spPr>
          <a:xfrm>
            <a:off x="6537960" y="2286000"/>
            <a:ext cx="4800600" cy="914400"/>
          </a:xfrm>
          <a:prstGeom prst="rect">
            <a:avLst/>
          </a:prstGeom>
          <a:noFill/>
          <a:ln/>
        </p:spPr>
        <p:txBody>
          <a:bodyPr wrap="square" lIns="0" tIns="0" rIns="0" bIns="0" rtlCol="0" anchor="t"/>
          <a:lstStyle/>
          <a:p>
            <a:pPr marL="0" indent="0">
              <a:lnSpc>
                <a:spcPts val="2400"/>
              </a:lnSpc>
              <a:buNone/>
            </a:pPr>
            <a:r>
              <a:rPr lang="en-US" sz="1600" dirty="0">
                <a:solidFill>
                  <a:srgbClr val="FFFFFF"/>
                </a:solidFill>
                <a:latin typeface="Calibri" pitchFamily="34" charset="0"/>
                <a:ea typeface="Calibri" pitchFamily="34" charset="-122"/>
                <a:cs typeface="Calibri" pitchFamily="34" charset="-120"/>
              </a:rPr>
              <a:t>Twenty years of the full district court record show something else: </a:t>
            </a:r>
            <a:r>
              <a:rPr lang="en-US" sz="1600" b="1" dirty="0">
                <a:solidFill>
                  <a:srgbClr val="C9A227"/>
                </a:solidFill>
                <a:latin typeface="Calibri" pitchFamily="34" charset="0"/>
                <a:ea typeface="Calibri" pitchFamily="34" charset="-122"/>
                <a:cs typeface="Calibri" pitchFamily="34" charset="-120"/>
              </a:rPr>
              <a:t>structured discretion.</a:t>
            </a:r>
            <a:endParaRPr lang="en-US" sz="1600" dirty="0"/>
          </a:p>
        </p:txBody>
      </p:sp>
      <p:sp>
        <p:nvSpPr>
          <p:cNvPr id="12" name="Text 10"/>
          <p:cNvSpPr/>
          <p:nvPr/>
        </p:nvSpPr>
        <p:spPr>
          <a:xfrm>
            <a:off x="6537960" y="3246120"/>
            <a:ext cx="4800600" cy="822960"/>
          </a:xfrm>
          <a:prstGeom prst="rect">
            <a:avLst/>
          </a:prstGeom>
          <a:noFill/>
          <a:ln/>
        </p:spPr>
        <p:txBody>
          <a:bodyPr wrap="square" lIns="0" tIns="0" rIns="0" bIns="0" rtlCol="0" anchor="t"/>
          <a:lstStyle/>
          <a:p>
            <a:pPr marL="0" indent="0">
              <a:lnSpc>
                <a:spcPts val="2000"/>
              </a:lnSpc>
              <a:buNone/>
            </a:pPr>
            <a:r>
              <a:rPr lang="en-US" sz="1400" dirty="0">
                <a:solidFill>
                  <a:srgbClr val="CADCFC"/>
                </a:solidFill>
                <a:latin typeface="Calibri" pitchFamily="34" charset="0"/>
                <a:ea typeface="Calibri" pitchFamily="34" charset="-122"/>
                <a:cs typeface="Calibri" pitchFamily="34" charset="-120"/>
              </a:rPr>
              <a:t>The automatic rule is gone. In its place courts built a stable, differentiated regime in which outcomes are predictable from three things:</a:t>
            </a:r>
            <a:endParaRPr lang="en-US" sz="1400" dirty="0"/>
          </a:p>
        </p:txBody>
      </p:sp>
      <p:sp>
        <p:nvSpPr>
          <p:cNvPr id="13" name="Shape 11"/>
          <p:cNvSpPr/>
          <p:nvPr/>
        </p:nvSpPr>
        <p:spPr>
          <a:xfrm>
            <a:off x="6537960" y="4315968"/>
            <a:ext cx="155448" cy="155448"/>
          </a:xfrm>
          <a:prstGeom prst="ellipse">
            <a:avLst/>
          </a:prstGeom>
          <a:solidFill>
            <a:srgbClr val="C9A227"/>
          </a:solidFill>
          <a:ln/>
        </p:spPr>
        <p:txBody>
          <a:bodyPr/>
          <a:lstStyle/>
          <a:p>
            <a:endParaRPr lang="en-US"/>
          </a:p>
        </p:txBody>
      </p:sp>
      <p:sp>
        <p:nvSpPr>
          <p:cNvPr id="14" name="Text 12"/>
          <p:cNvSpPr/>
          <p:nvPr/>
        </p:nvSpPr>
        <p:spPr>
          <a:xfrm>
            <a:off x="6858000" y="4224528"/>
            <a:ext cx="4480560" cy="36576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who the patentee is</a:t>
            </a:r>
            <a:endParaRPr lang="en-US" sz="1500" dirty="0"/>
          </a:p>
        </p:txBody>
      </p:sp>
      <p:sp>
        <p:nvSpPr>
          <p:cNvPr id="15" name="Shape 13"/>
          <p:cNvSpPr/>
          <p:nvPr/>
        </p:nvSpPr>
        <p:spPr>
          <a:xfrm>
            <a:off x="6537960" y="4882896"/>
            <a:ext cx="155448" cy="155448"/>
          </a:xfrm>
          <a:prstGeom prst="ellipse">
            <a:avLst/>
          </a:prstGeom>
          <a:solidFill>
            <a:srgbClr val="C9A227"/>
          </a:solidFill>
          <a:ln/>
        </p:spPr>
        <p:txBody>
          <a:bodyPr/>
          <a:lstStyle/>
          <a:p>
            <a:endParaRPr lang="en-US"/>
          </a:p>
        </p:txBody>
      </p:sp>
      <p:sp>
        <p:nvSpPr>
          <p:cNvPr id="16" name="Text 14"/>
          <p:cNvSpPr/>
          <p:nvPr/>
        </p:nvSpPr>
        <p:spPr>
          <a:xfrm>
            <a:off x="6858000" y="4791456"/>
            <a:ext cx="4480560" cy="36576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what the technology is</a:t>
            </a:r>
            <a:endParaRPr lang="en-US" sz="1500" dirty="0"/>
          </a:p>
        </p:txBody>
      </p:sp>
      <p:sp>
        <p:nvSpPr>
          <p:cNvPr id="17" name="Shape 15"/>
          <p:cNvSpPr/>
          <p:nvPr/>
        </p:nvSpPr>
        <p:spPr>
          <a:xfrm>
            <a:off x="6537960" y="5449824"/>
            <a:ext cx="155448" cy="155448"/>
          </a:xfrm>
          <a:prstGeom prst="ellipse">
            <a:avLst/>
          </a:prstGeom>
          <a:solidFill>
            <a:srgbClr val="C9A227"/>
          </a:solidFill>
          <a:ln/>
        </p:spPr>
        <p:txBody>
          <a:bodyPr/>
          <a:lstStyle/>
          <a:p>
            <a:endParaRPr lang="en-US"/>
          </a:p>
        </p:txBody>
      </p:sp>
      <p:sp>
        <p:nvSpPr>
          <p:cNvPr id="18" name="Text 16"/>
          <p:cNvSpPr/>
          <p:nvPr/>
        </p:nvSpPr>
        <p:spPr>
          <a:xfrm>
            <a:off x="6858000" y="5358384"/>
            <a:ext cx="4480560" cy="36576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what is happening in other forums</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WHERE THIS SITS</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Two studies define the field</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This Article uses the full population and the institutional variables neither could code.</a:t>
            </a:r>
            <a:endParaRPr lang="en-US" sz="1450" dirty="0"/>
          </a:p>
        </p:txBody>
      </p:sp>
      <p:sp>
        <p:nvSpPr>
          <p:cNvPr id="5" name="Shape 3"/>
          <p:cNvSpPr/>
          <p:nvPr/>
        </p:nvSpPr>
        <p:spPr>
          <a:xfrm>
            <a:off x="548640" y="1828800"/>
            <a:ext cx="3538728" cy="3063240"/>
          </a:xfrm>
          <a:prstGeom prst="roundRect">
            <a:avLst>
              <a:gd name="adj" fmla="val 1791"/>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6" name="Text 4"/>
          <p:cNvSpPr/>
          <p:nvPr/>
        </p:nvSpPr>
        <p:spPr>
          <a:xfrm>
            <a:off x="786384" y="2048256"/>
            <a:ext cx="3063240" cy="329184"/>
          </a:xfrm>
          <a:prstGeom prst="rect">
            <a:avLst/>
          </a:prstGeom>
          <a:noFill/>
          <a:ln/>
        </p:spPr>
        <p:txBody>
          <a:bodyPr wrap="square" lIns="0" tIns="0" rIns="0" bIns="0" rtlCol="0" anchor="ctr"/>
          <a:lstStyle/>
          <a:p>
            <a:pPr marL="0" indent="0">
              <a:buNone/>
            </a:pPr>
            <a:r>
              <a:rPr lang="en-US" sz="1800" b="1" dirty="0">
                <a:solidFill>
                  <a:srgbClr val="1E2761"/>
                </a:solidFill>
                <a:latin typeface="Cambria" pitchFamily="34" charset="0"/>
                <a:ea typeface="Cambria" pitchFamily="34" charset="-122"/>
                <a:cs typeface="Cambria" pitchFamily="34" charset="-120"/>
              </a:rPr>
              <a:t>SEAMAN (2016)</a:t>
            </a:r>
            <a:endParaRPr lang="en-US" sz="1800" dirty="0"/>
          </a:p>
        </p:txBody>
      </p:sp>
      <p:sp>
        <p:nvSpPr>
          <p:cNvPr id="7" name="Text 5"/>
          <p:cNvSpPr/>
          <p:nvPr/>
        </p:nvSpPr>
        <p:spPr>
          <a:xfrm>
            <a:off x="786384" y="2395728"/>
            <a:ext cx="3063240" cy="274320"/>
          </a:xfrm>
          <a:prstGeom prst="rect">
            <a:avLst/>
          </a:prstGeom>
          <a:noFill/>
          <a:ln/>
        </p:spPr>
        <p:txBody>
          <a:bodyPr wrap="square" lIns="0" tIns="0" rIns="0" bIns="0" rtlCol="0" anchor="ctr"/>
          <a:lstStyle/>
          <a:p>
            <a:pPr marL="0" indent="0">
              <a:buNone/>
            </a:pPr>
            <a:r>
              <a:rPr lang="en-US" sz="1150" i="1" dirty="0">
                <a:solidFill>
                  <a:srgbClr val="5A6484"/>
                </a:solidFill>
                <a:latin typeface="Calibri" pitchFamily="34" charset="0"/>
                <a:ea typeface="Calibri" pitchFamily="34" charset="-122"/>
                <a:cs typeface="Calibri" pitchFamily="34" charset="-120"/>
              </a:rPr>
              <a:t>Iowa Law Review</a:t>
            </a:r>
            <a:endParaRPr lang="en-US" sz="1150" dirty="0"/>
          </a:p>
        </p:txBody>
      </p:sp>
      <p:sp>
        <p:nvSpPr>
          <p:cNvPr id="8" name="Text 6"/>
          <p:cNvSpPr/>
          <p:nvPr/>
        </p:nvSpPr>
        <p:spPr>
          <a:xfrm>
            <a:off x="786384" y="2798064"/>
            <a:ext cx="3063240" cy="1965960"/>
          </a:xfrm>
          <a:prstGeom prst="rect">
            <a:avLst/>
          </a:prstGeom>
          <a:noFill/>
          <a:ln/>
        </p:spPr>
        <p:txBody>
          <a:bodyPr wrap="square" lIns="0" tIns="0" rIns="0" bIns="0" rtlCol="0" anchor="t"/>
          <a:lstStyle/>
          <a:p>
            <a:pPr marL="342900" indent="-342900">
              <a:lnSpc>
                <a:spcPts val="1800"/>
              </a:lnSpc>
              <a:spcAft>
                <a:spcPts val="1000"/>
              </a:spcAft>
              <a:buSzPct val="100000"/>
              <a:buChar char="•"/>
            </a:pPr>
            <a:r>
              <a:rPr lang="en-US" sz="1300" dirty="0">
                <a:solidFill>
                  <a:srgbClr val="33405E"/>
                </a:solidFill>
                <a:latin typeface="Calibri" pitchFamily="34" charset="0"/>
                <a:ea typeface="Calibri" pitchFamily="34" charset="-122"/>
                <a:cs typeface="Calibri" pitchFamily="34" charset="-120"/>
              </a:rPr>
              <a:t>218 contested permanent-injunction decisions, 2006–2013</a:t>
            </a:r>
            <a:endParaRPr lang="en-US" sz="1300" dirty="0"/>
          </a:p>
          <a:p>
            <a:pPr marL="342900" indent="-342900">
              <a:lnSpc>
                <a:spcPts val="1800"/>
              </a:lnSpc>
              <a:spcAft>
                <a:spcPts val="1000"/>
              </a:spcAft>
              <a:buSzPct val="100000"/>
              <a:buChar char="•"/>
            </a:pPr>
            <a:r>
              <a:rPr lang="en-US" sz="1300" dirty="0">
                <a:solidFill>
                  <a:srgbClr val="33405E"/>
                </a:solidFill>
                <a:latin typeface="Calibri" pitchFamily="34" charset="0"/>
                <a:ea typeface="Calibri" pitchFamily="34" charset="-122"/>
                <a:cs typeface="Calibri" pitchFamily="34" charset="-120"/>
              </a:rPr>
              <a:t>Grant rate 72.5% overall — but 80% for practicing entities, 16% for NPEs</a:t>
            </a:r>
            <a:endParaRPr lang="en-US" sz="1300" dirty="0"/>
          </a:p>
          <a:p>
            <a:pPr marL="342900" indent="-342900">
              <a:lnSpc>
                <a:spcPts val="1800"/>
              </a:lnSpc>
              <a:spcAft>
                <a:spcPts val="1000"/>
              </a:spcAft>
              <a:buSzPct val="100000"/>
              <a:buChar char="•"/>
            </a:pPr>
            <a:r>
              <a:rPr lang="en-US" sz="1300" dirty="0">
                <a:solidFill>
                  <a:srgbClr val="33405E"/>
                </a:solidFill>
                <a:latin typeface="Calibri" pitchFamily="34" charset="0"/>
                <a:ea typeface="Calibri" pitchFamily="34" charset="-122"/>
                <a:cs typeface="Calibri" pitchFamily="34" charset="-120"/>
              </a:rPr>
              <a:t>Established the bifurcated regime</a:t>
            </a:r>
            <a:endParaRPr lang="en-US" sz="1300" dirty="0"/>
          </a:p>
        </p:txBody>
      </p:sp>
      <p:sp>
        <p:nvSpPr>
          <p:cNvPr id="9" name="Shape 7"/>
          <p:cNvSpPr/>
          <p:nvPr/>
        </p:nvSpPr>
        <p:spPr>
          <a:xfrm>
            <a:off x="4325112" y="1828800"/>
            <a:ext cx="3538728" cy="3063240"/>
          </a:xfrm>
          <a:prstGeom prst="roundRect">
            <a:avLst>
              <a:gd name="adj" fmla="val 1791"/>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0" name="Text 8"/>
          <p:cNvSpPr/>
          <p:nvPr/>
        </p:nvSpPr>
        <p:spPr>
          <a:xfrm>
            <a:off x="4562856" y="2048256"/>
            <a:ext cx="3063240" cy="329184"/>
          </a:xfrm>
          <a:prstGeom prst="rect">
            <a:avLst/>
          </a:prstGeom>
          <a:noFill/>
          <a:ln/>
        </p:spPr>
        <p:txBody>
          <a:bodyPr wrap="square" lIns="0" tIns="0" rIns="0" bIns="0" rtlCol="0" anchor="ctr"/>
          <a:lstStyle/>
          <a:p>
            <a:pPr marL="0" indent="0">
              <a:buNone/>
            </a:pPr>
            <a:r>
              <a:rPr lang="en-US" sz="1800" b="1" dirty="0">
                <a:solidFill>
                  <a:srgbClr val="1E2761"/>
                </a:solidFill>
                <a:latin typeface="Cambria" pitchFamily="34" charset="0"/>
                <a:ea typeface="Cambria" pitchFamily="34" charset="-122"/>
                <a:cs typeface="Cambria" pitchFamily="34" charset="-120"/>
              </a:rPr>
              <a:t>ACRI (2024)</a:t>
            </a:r>
            <a:endParaRPr lang="en-US" sz="1800" dirty="0"/>
          </a:p>
        </p:txBody>
      </p:sp>
      <p:sp>
        <p:nvSpPr>
          <p:cNvPr id="11" name="Text 9"/>
          <p:cNvSpPr/>
          <p:nvPr/>
        </p:nvSpPr>
        <p:spPr>
          <a:xfrm>
            <a:off x="4562856" y="2395728"/>
            <a:ext cx="3063240" cy="274320"/>
          </a:xfrm>
          <a:prstGeom prst="rect">
            <a:avLst/>
          </a:prstGeom>
          <a:noFill/>
          <a:ln/>
        </p:spPr>
        <p:txBody>
          <a:bodyPr wrap="square" lIns="0" tIns="0" rIns="0" bIns="0" rtlCol="0" anchor="ctr"/>
          <a:lstStyle/>
          <a:p>
            <a:pPr marL="0" indent="0">
              <a:buNone/>
            </a:pPr>
            <a:r>
              <a:rPr lang="en-US" sz="1150" i="1" dirty="0">
                <a:solidFill>
                  <a:srgbClr val="5A6484"/>
                </a:solidFill>
                <a:latin typeface="Calibri" pitchFamily="34" charset="0"/>
                <a:ea typeface="Calibri" pitchFamily="34" charset="-122"/>
                <a:cs typeface="Calibri" pitchFamily="34" charset="-120"/>
              </a:rPr>
              <a:t>Harvard J. of Law &amp; Technology</a:t>
            </a:r>
            <a:endParaRPr lang="en-US" sz="1150" dirty="0"/>
          </a:p>
        </p:txBody>
      </p:sp>
      <p:sp>
        <p:nvSpPr>
          <p:cNvPr id="12" name="Text 10"/>
          <p:cNvSpPr/>
          <p:nvPr/>
        </p:nvSpPr>
        <p:spPr>
          <a:xfrm>
            <a:off x="4562856" y="2798064"/>
            <a:ext cx="3063240" cy="1965960"/>
          </a:xfrm>
          <a:prstGeom prst="rect">
            <a:avLst/>
          </a:prstGeom>
          <a:noFill/>
          <a:ln/>
        </p:spPr>
        <p:txBody>
          <a:bodyPr wrap="square" lIns="0" tIns="0" rIns="0" bIns="0" rtlCol="0" anchor="t"/>
          <a:lstStyle/>
          <a:p>
            <a:pPr marL="342900" indent="-342900">
              <a:lnSpc>
                <a:spcPts val="1800"/>
              </a:lnSpc>
              <a:spcAft>
                <a:spcPts val="1000"/>
              </a:spcAft>
              <a:buSzPct val="100000"/>
              <a:buChar char="•"/>
            </a:pPr>
            <a:r>
              <a:rPr lang="en-US" sz="1300" dirty="0">
                <a:solidFill>
                  <a:srgbClr val="33405E"/>
                </a:solidFill>
                <a:latin typeface="Calibri" pitchFamily="34" charset="0"/>
                <a:ea typeface="Calibri" pitchFamily="34" charset="-122"/>
                <a:cs typeface="Calibri" pitchFamily="34" charset="-120"/>
              </a:rPr>
              <a:t>Every case in which an injunction was sought, 2000–2023</a:t>
            </a:r>
            <a:endParaRPr lang="en-US" sz="1300" dirty="0"/>
          </a:p>
          <a:p>
            <a:pPr marL="342900" indent="-342900">
              <a:lnSpc>
                <a:spcPts val="1800"/>
              </a:lnSpc>
              <a:spcAft>
                <a:spcPts val="1000"/>
              </a:spcAft>
              <a:buSzPct val="100000"/>
              <a:buChar char="•"/>
            </a:pPr>
            <a:r>
              <a:rPr lang="en-US" sz="1300" dirty="0">
                <a:solidFill>
                  <a:srgbClr val="33405E"/>
                </a:solidFill>
                <a:latin typeface="Calibri" pitchFamily="34" charset="0"/>
                <a:ea typeface="Calibri" pitchFamily="34" charset="-122"/>
                <a:cs typeface="Calibri" pitchFamily="34" charset="-120"/>
              </a:rPr>
              <a:t>Permanent-injunction requests fell 87.4% (NPEs) and 65.0% (operating cos.)</a:t>
            </a:r>
            <a:endParaRPr lang="en-US" sz="1300" dirty="0"/>
          </a:p>
          <a:p>
            <a:pPr marL="342900" indent="-342900">
              <a:lnSpc>
                <a:spcPts val="1800"/>
              </a:lnSpc>
              <a:spcAft>
                <a:spcPts val="1000"/>
              </a:spcAft>
              <a:buSzPct val="100000"/>
              <a:buChar char="•"/>
            </a:pPr>
            <a:r>
              <a:rPr lang="en-US" sz="1300" i="1" dirty="0">
                <a:solidFill>
                  <a:srgbClr val="33405E"/>
                </a:solidFill>
                <a:latin typeface="Calibri" pitchFamily="34" charset="0"/>
                <a:ea typeface="Calibri" pitchFamily="34" charset="-122"/>
                <a:cs typeface="Calibri" pitchFamily="34" charset="-120"/>
              </a:rPr>
              <a:t>eBay</a:t>
            </a:r>
            <a:r>
              <a:rPr lang="en-US" sz="1300" dirty="0">
                <a:solidFill>
                  <a:srgbClr val="33405E"/>
                </a:solidFill>
                <a:latin typeface="Calibri" pitchFamily="34" charset="0"/>
                <a:ea typeface="Calibri" pitchFamily="34" charset="-122"/>
                <a:cs typeface="Calibri" pitchFamily="34" charset="-120"/>
              </a:rPr>
              <a:t> suppressed demand, not only supply</a:t>
            </a:r>
            <a:endParaRPr lang="en-US" sz="1300" dirty="0"/>
          </a:p>
        </p:txBody>
      </p:sp>
      <p:sp>
        <p:nvSpPr>
          <p:cNvPr id="13" name="Shape 11"/>
          <p:cNvSpPr/>
          <p:nvPr/>
        </p:nvSpPr>
        <p:spPr>
          <a:xfrm>
            <a:off x="8101584" y="1828800"/>
            <a:ext cx="3538728" cy="3063240"/>
          </a:xfrm>
          <a:prstGeom prst="roundRect">
            <a:avLst>
              <a:gd name="adj" fmla="val 1791"/>
            </a:avLst>
          </a:prstGeom>
          <a:solidFill>
            <a:srgbClr val="1E2761"/>
          </a:solidFill>
          <a:ln w="12700">
            <a:solidFill>
              <a:srgbClr val="1E2761"/>
            </a:solidFill>
            <a:prstDash val="solid"/>
          </a:ln>
          <a:effectLst>
            <a:outerShdw blurRad="101600" dist="25400" dir="5400000" algn="bl" rotWithShape="0">
              <a:srgbClr val="9AA6C4">
                <a:alpha val="22000"/>
              </a:srgbClr>
            </a:outerShdw>
          </a:effectLst>
        </p:spPr>
        <p:txBody>
          <a:bodyPr/>
          <a:lstStyle/>
          <a:p>
            <a:endParaRPr lang="en-US"/>
          </a:p>
        </p:txBody>
      </p:sp>
      <p:sp>
        <p:nvSpPr>
          <p:cNvPr id="14" name="Text 12"/>
          <p:cNvSpPr/>
          <p:nvPr/>
        </p:nvSpPr>
        <p:spPr>
          <a:xfrm>
            <a:off x="8339328" y="2048256"/>
            <a:ext cx="3063240" cy="329184"/>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THIS ARTICLE</a:t>
            </a:r>
            <a:endParaRPr lang="en-US" sz="1800" dirty="0"/>
          </a:p>
        </p:txBody>
      </p:sp>
      <p:sp>
        <p:nvSpPr>
          <p:cNvPr id="15" name="Text 13"/>
          <p:cNvSpPr/>
          <p:nvPr/>
        </p:nvSpPr>
        <p:spPr>
          <a:xfrm>
            <a:off x="8339328" y="2395728"/>
            <a:ext cx="3063240" cy="274320"/>
          </a:xfrm>
          <a:prstGeom prst="rect">
            <a:avLst/>
          </a:prstGeom>
          <a:noFill/>
          <a:ln/>
        </p:spPr>
        <p:txBody>
          <a:bodyPr wrap="square" lIns="0" tIns="0" rIns="0" bIns="0" rtlCol="0" anchor="ctr"/>
          <a:lstStyle/>
          <a:p>
            <a:pPr marL="0" indent="0">
              <a:buNone/>
            </a:pPr>
            <a:r>
              <a:rPr lang="en-US" sz="1150" i="1" dirty="0">
                <a:solidFill>
                  <a:srgbClr val="C9A227"/>
                </a:solidFill>
                <a:latin typeface="Calibri" pitchFamily="34" charset="0"/>
                <a:ea typeface="Calibri" pitchFamily="34" charset="-122"/>
                <a:cs typeface="Calibri" pitchFamily="34" charset="-120"/>
              </a:rPr>
              <a:t>Full population, 2005–2025</a:t>
            </a:r>
            <a:endParaRPr lang="en-US" sz="1150" dirty="0"/>
          </a:p>
        </p:txBody>
      </p:sp>
      <p:sp>
        <p:nvSpPr>
          <p:cNvPr id="16" name="Text 14"/>
          <p:cNvSpPr/>
          <p:nvPr/>
        </p:nvSpPr>
        <p:spPr>
          <a:xfrm>
            <a:off x="8339328" y="2798064"/>
            <a:ext cx="3063240" cy="1965960"/>
          </a:xfrm>
          <a:prstGeom prst="rect">
            <a:avLst/>
          </a:prstGeom>
          <a:noFill/>
          <a:ln/>
        </p:spPr>
        <p:txBody>
          <a:bodyPr wrap="square" lIns="0" tIns="0" rIns="0" bIns="0" rtlCol="0" anchor="t"/>
          <a:lstStyle/>
          <a:p>
            <a:pPr marL="342900" indent="-342900">
              <a:lnSpc>
                <a:spcPts val="1800"/>
              </a:lnSpc>
              <a:spcAft>
                <a:spcPts val="1000"/>
              </a:spcAft>
              <a:buSzPct val="100000"/>
              <a:buChar char="•"/>
            </a:pPr>
            <a:r>
              <a:rPr lang="en-US" sz="1300" dirty="0">
                <a:solidFill>
                  <a:srgbClr val="CADCFC"/>
                </a:solidFill>
                <a:latin typeface="Calibri" pitchFamily="34" charset="0"/>
                <a:ea typeface="Calibri" pitchFamily="34" charset="-122"/>
                <a:cs typeface="Calibri" pitchFamily="34" charset="-120"/>
              </a:rPr>
              <a:t>84,211 patent cases — the whole two-decade record, not a coded sample</a:t>
            </a:r>
            <a:endParaRPr lang="en-US" sz="1300" dirty="0"/>
          </a:p>
          <a:p>
            <a:pPr marL="342900" indent="-342900">
              <a:lnSpc>
                <a:spcPts val="1800"/>
              </a:lnSpc>
              <a:spcAft>
                <a:spcPts val="1000"/>
              </a:spcAft>
              <a:buSzPct val="100000"/>
              <a:buChar char="•"/>
            </a:pPr>
            <a:r>
              <a:rPr lang="en-US" sz="1300" dirty="0">
                <a:solidFill>
                  <a:srgbClr val="CADCFC"/>
                </a:solidFill>
                <a:latin typeface="Calibri" pitchFamily="34" charset="0"/>
                <a:ea typeface="Calibri" pitchFamily="34" charset="-122"/>
                <a:cs typeface="Calibri" pitchFamily="34" charset="-120"/>
              </a:rPr>
              <a:t>Adds PTAB, ITC, inventor residency, claim scope, infringement theory</a:t>
            </a:r>
            <a:endParaRPr lang="en-US" sz="1300" dirty="0"/>
          </a:p>
          <a:p>
            <a:pPr marL="342900" indent="-342900">
              <a:lnSpc>
                <a:spcPts val="1800"/>
              </a:lnSpc>
              <a:spcAft>
                <a:spcPts val="1000"/>
              </a:spcAft>
              <a:buSzPct val="100000"/>
              <a:buChar char="•"/>
            </a:pPr>
            <a:r>
              <a:rPr lang="en-US" sz="1300" dirty="0">
                <a:solidFill>
                  <a:srgbClr val="CADCFC"/>
                </a:solidFill>
                <a:latin typeface="Calibri" pitchFamily="34" charset="0"/>
                <a:ea typeface="Calibri" pitchFamily="34" charset="-122"/>
                <a:cs typeface="Calibri" pitchFamily="34" charset="-120"/>
              </a:rPr>
              <a:t>Asks what the contested tier sits on top of</a:t>
            </a:r>
            <a:endParaRPr lang="en-US" sz="1300" dirty="0"/>
          </a:p>
        </p:txBody>
      </p:sp>
      <p:sp>
        <p:nvSpPr>
          <p:cNvPr id="17" name="Shape 15"/>
          <p:cNvSpPr/>
          <p:nvPr/>
        </p:nvSpPr>
        <p:spPr>
          <a:xfrm>
            <a:off x="548640" y="5193792"/>
            <a:ext cx="11094415" cy="960120"/>
          </a:xfrm>
          <a:prstGeom prst="roundRect">
            <a:avLst>
              <a:gd name="adj" fmla="val 5714"/>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8" name="Text 16"/>
          <p:cNvSpPr/>
          <p:nvPr/>
        </p:nvSpPr>
        <p:spPr>
          <a:xfrm>
            <a:off x="841248" y="5340096"/>
            <a:ext cx="10509199" cy="685800"/>
          </a:xfrm>
          <a:prstGeom prst="rect">
            <a:avLst/>
          </a:prstGeom>
          <a:noFill/>
          <a:ln/>
        </p:spPr>
        <p:txBody>
          <a:bodyPr wrap="square" lIns="0" tIns="0" rIns="0" bIns="0" rtlCol="0" anchor="t"/>
          <a:lstStyle/>
          <a:p>
            <a:pPr marL="0" indent="0">
              <a:lnSpc>
                <a:spcPts val="1900"/>
              </a:lnSpc>
              <a:buNone/>
            </a:pPr>
            <a:r>
              <a:rPr lang="en-US" sz="1350" b="1" dirty="0">
                <a:solidFill>
                  <a:srgbClr val="1E2761"/>
                </a:solidFill>
                <a:latin typeface="Calibri" pitchFamily="34" charset="0"/>
                <a:ea typeface="Calibri" pitchFamily="34" charset="-122"/>
                <a:cs typeface="Calibri" pitchFamily="34" charset="-120"/>
              </a:rPr>
              <a:t>Read together, the two describe the same regime from opposite ends. </a:t>
            </a:r>
            <a:r>
              <a:rPr lang="en-US" sz="1350" dirty="0">
                <a:solidFill>
                  <a:srgbClr val="33405E"/>
                </a:solidFill>
                <a:latin typeface="Calibri" pitchFamily="34" charset="0"/>
                <a:ea typeface="Calibri" pitchFamily="34" charset="-122"/>
                <a:cs typeface="Calibri" pitchFamily="34" charset="-120"/>
              </a:rPr>
              <a:t>Acri shows that </a:t>
            </a:r>
            <a:r>
              <a:rPr lang="en-US" sz="1350" i="1" dirty="0">
                <a:solidFill>
                  <a:srgbClr val="33405E"/>
                </a:solidFill>
                <a:latin typeface="Calibri" pitchFamily="34" charset="0"/>
                <a:ea typeface="Calibri" pitchFamily="34" charset="-122"/>
                <a:cs typeface="Calibri" pitchFamily="34" charset="-120"/>
              </a:rPr>
              <a:t>eBay</a:t>
            </a:r>
            <a:r>
              <a:rPr lang="en-US" sz="1350" dirty="0">
                <a:solidFill>
                  <a:srgbClr val="33405E"/>
                </a:solidFill>
                <a:latin typeface="Calibri" pitchFamily="34" charset="0"/>
                <a:ea typeface="Calibri" pitchFamily="34" charset="-122"/>
                <a:cs typeface="Calibri" pitchFamily="34" charset="-120"/>
              </a:rPr>
              <a:t> thinned the pool of injunction requests, especially from NPEs. I show that among the requests that remain and are litigated to judgment, NPE status, PTAB activity, and technology sector determine who prevails.</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THE CLAIM</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Three propositions, each falsifiable</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If </a:t>
            </a:r>
            <a:r>
              <a:rPr lang="en-US" sz="1450" i="1" dirty="0">
                <a:solidFill>
                  <a:srgbClr val="5A6484"/>
                </a:solidFill>
                <a:latin typeface="Calibri" pitchFamily="34" charset="0"/>
                <a:ea typeface="Calibri" pitchFamily="34" charset="-122"/>
                <a:cs typeface="Calibri" pitchFamily="34" charset="-120"/>
              </a:rPr>
              <a:t>eBay</a:t>
            </a:r>
            <a:r>
              <a:rPr lang="en-US" sz="1450" dirty="0">
                <a:solidFill>
                  <a:srgbClr val="5A6484"/>
                </a:solidFill>
                <a:latin typeface="Calibri" pitchFamily="34" charset="0"/>
                <a:ea typeface="Calibri" pitchFamily="34" charset="-122"/>
                <a:cs typeface="Calibri" pitchFamily="34" charset="-120"/>
              </a:rPr>
              <a:t> produced individualized equity, outcomes should not be predictable from stable categories.</a:t>
            </a:r>
            <a:endParaRPr lang="en-US" sz="1450" dirty="0"/>
          </a:p>
        </p:txBody>
      </p:sp>
      <p:sp>
        <p:nvSpPr>
          <p:cNvPr id="5" name="Shape 3"/>
          <p:cNvSpPr/>
          <p:nvPr/>
        </p:nvSpPr>
        <p:spPr>
          <a:xfrm>
            <a:off x="548640" y="1874520"/>
            <a:ext cx="11094415" cy="1298448"/>
          </a:xfrm>
          <a:prstGeom prst="roundRect">
            <a:avLst>
              <a:gd name="adj" fmla="val 4225"/>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6" name="Shape 4"/>
          <p:cNvSpPr/>
          <p:nvPr/>
        </p:nvSpPr>
        <p:spPr>
          <a:xfrm>
            <a:off x="841248" y="2322576"/>
            <a:ext cx="402336" cy="402336"/>
          </a:xfrm>
          <a:prstGeom prst="ellipse">
            <a:avLst/>
          </a:prstGeom>
          <a:solidFill>
            <a:srgbClr val="1E2761"/>
          </a:solidFill>
          <a:ln/>
        </p:spPr>
        <p:txBody>
          <a:bodyPr/>
          <a:lstStyle/>
          <a:p>
            <a:endParaRPr lang="en-US"/>
          </a:p>
        </p:txBody>
      </p:sp>
      <p:sp>
        <p:nvSpPr>
          <p:cNvPr id="7" name="Text 5"/>
          <p:cNvSpPr/>
          <p:nvPr/>
        </p:nvSpPr>
        <p:spPr>
          <a:xfrm>
            <a:off x="841248" y="2363724"/>
            <a:ext cx="402336" cy="310896"/>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a:t>
            </a:r>
            <a:endParaRPr lang="en-US" sz="1500" dirty="0"/>
          </a:p>
        </p:txBody>
      </p:sp>
      <p:sp>
        <p:nvSpPr>
          <p:cNvPr id="8" name="Text 6"/>
          <p:cNvSpPr/>
          <p:nvPr/>
        </p:nvSpPr>
        <p:spPr>
          <a:xfrm>
            <a:off x="1463040" y="2039112"/>
            <a:ext cx="9692640" cy="329184"/>
          </a:xfrm>
          <a:prstGeom prst="rect">
            <a:avLst/>
          </a:prstGeom>
          <a:noFill/>
          <a:ln/>
        </p:spPr>
        <p:txBody>
          <a:bodyPr wrap="square" lIns="0" tIns="0" rIns="0" bIns="0" rtlCol="0" anchor="ctr"/>
          <a:lstStyle/>
          <a:p>
            <a:pPr marL="0" indent="0">
              <a:buNone/>
            </a:pPr>
            <a:r>
              <a:rPr lang="en-US" sz="1800" b="1" dirty="0">
                <a:solidFill>
                  <a:srgbClr val="1E2761"/>
                </a:solidFill>
                <a:latin typeface="Cambria" pitchFamily="34" charset="0"/>
                <a:ea typeface="Cambria" pitchFamily="34" charset="-122"/>
                <a:cs typeface="Cambria" pitchFamily="34" charset="-120"/>
              </a:rPr>
              <a:t>The bifurcation is durable, not transitional</a:t>
            </a:r>
            <a:endParaRPr lang="en-US" sz="1800" dirty="0"/>
          </a:p>
        </p:txBody>
      </p:sp>
      <p:sp>
        <p:nvSpPr>
          <p:cNvPr id="9" name="Text 7"/>
          <p:cNvSpPr/>
          <p:nvPr/>
        </p:nvSpPr>
        <p:spPr>
          <a:xfrm>
            <a:off x="1463040" y="2395728"/>
            <a:ext cx="9692640" cy="365760"/>
          </a:xfrm>
          <a:prstGeom prst="rect">
            <a:avLst/>
          </a:prstGeom>
          <a:noFill/>
          <a:ln/>
        </p:spPr>
        <p:txBody>
          <a:bodyPr wrap="square" lIns="0" tIns="0" rIns="0" bIns="0" rtlCol="0" anchor="ctr"/>
          <a:lstStyle/>
          <a:p>
            <a:pPr marL="0" indent="0">
              <a:buNone/>
            </a:pPr>
            <a:r>
              <a:rPr lang="en-US" sz="1350" dirty="0">
                <a:solidFill>
                  <a:srgbClr val="33405E"/>
                </a:solidFill>
                <a:latin typeface="Calibri" pitchFamily="34" charset="0"/>
                <a:ea typeface="Calibri" pitchFamily="34" charset="-122"/>
                <a:cs typeface="Calibri" pitchFamily="34" charset="-120"/>
              </a:rPr>
              <a:t>Practicing entities keep winning injunctions; NPEs almost never do — throughout, and through the AIA and </a:t>
            </a:r>
            <a:r>
              <a:rPr lang="en-US" sz="1350" i="1" dirty="0">
                <a:solidFill>
                  <a:srgbClr val="33405E"/>
                </a:solidFill>
                <a:latin typeface="Calibri" pitchFamily="34" charset="0"/>
                <a:ea typeface="Calibri" pitchFamily="34" charset="-122"/>
                <a:cs typeface="Calibri" pitchFamily="34" charset="-120"/>
              </a:rPr>
              <a:t>TC Heartland</a:t>
            </a:r>
            <a:r>
              <a:rPr lang="en-US" sz="1350" dirty="0">
                <a:solidFill>
                  <a:srgbClr val="33405E"/>
                </a:solidFill>
                <a:latin typeface="Calibri" pitchFamily="34" charset="0"/>
                <a:ea typeface="Calibri" pitchFamily="34" charset="-122"/>
                <a:cs typeface="Calibri" pitchFamily="34" charset="-120"/>
              </a:rPr>
              <a:t>.</a:t>
            </a:r>
            <a:endParaRPr lang="en-US" sz="1350" dirty="0"/>
          </a:p>
        </p:txBody>
      </p:sp>
      <p:sp>
        <p:nvSpPr>
          <p:cNvPr id="10" name="Text 8"/>
          <p:cNvSpPr/>
          <p:nvPr/>
        </p:nvSpPr>
        <p:spPr>
          <a:xfrm>
            <a:off x="1463040" y="2779776"/>
            <a:ext cx="9692640" cy="310896"/>
          </a:xfrm>
          <a:prstGeom prst="rect">
            <a:avLst/>
          </a:prstGeom>
          <a:noFill/>
          <a:ln/>
        </p:spPr>
        <p:txBody>
          <a:bodyPr wrap="square" lIns="0" tIns="0" rIns="0" bIns="0" rtlCol="0" anchor="ctr"/>
          <a:lstStyle/>
          <a:p>
            <a:pPr marL="0" indent="0">
              <a:buNone/>
            </a:pPr>
            <a:r>
              <a:rPr lang="en-US" sz="1200" i="1" dirty="0">
                <a:solidFill>
                  <a:srgbClr val="5A6484"/>
                </a:solidFill>
                <a:latin typeface="Calibri" pitchFamily="34" charset="0"/>
                <a:ea typeface="Calibri" pitchFamily="34" charset="-122"/>
                <a:cs typeface="Calibri" pitchFamily="34" charset="-120"/>
              </a:rPr>
              <a:t>Mechanism: a firm that does not practice cannot show lost sales, lost share, or reputational injury.</a:t>
            </a:r>
            <a:endParaRPr lang="en-US" sz="1200" dirty="0"/>
          </a:p>
        </p:txBody>
      </p:sp>
      <p:sp>
        <p:nvSpPr>
          <p:cNvPr id="11" name="Shape 9"/>
          <p:cNvSpPr/>
          <p:nvPr/>
        </p:nvSpPr>
        <p:spPr>
          <a:xfrm>
            <a:off x="548640" y="3337560"/>
            <a:ext cx="11094415" cy="1298448"/>
          </a:xfrm>
          <a:prstGeom prst="roundRect">
            <a:avLst>
              <a:gd name="adj" fmla="val 4225"/>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2" name="Shape 10"/>
          <p:cNvSpPr/>
          <p:nvPr/>
        </p:nvSpPr>
        <p:spPr>
          <a:xfrm>
            <a:off x="841248" y="3785616"/>
            <a:ext cx="402336" cy="402336"/>
          </a:xfrm>
          <a:prstGeom prst="ellipse">
            <a:avLst/>
          </a:prstGeom>
          <a:solidFill>
            <a:srgbClr val="1E2761"/>
          </a:solidFill>
          <a:ln/>
        </p:spPr>
        <p:txBody>
          <a:bodyPr/>
          <a:lstStyle/>
          <a:p>
            <a:endParaRPr lang="en-US"/>
          </a:p>
        </p:txBody>
      </p:sp>
      <p:sp>
        <p:nvSpPr>
          <p:cNvPr id="13" name="Text 11"/>
          <p:cNvSpPr/>
          <p:nvPr/>
        </p:nvSpPr>
        <p:spPr>
          <a:xfrm>
            <a:off x="841248" y="3826764"/>
            <a:ext cx="402336" cy="310896"/>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II</a:t>
            </a:r>
            <a:endParaRPr lang="en-US" sz="1500" dirty="0"/>
          </a:p>
        </p:txBody>
      </p:sp>
      <p:sp>
        <p:nvSpPr>
          <p:cNvPr id="14" name="Text 12"/>
          <p:cNvSpPr/>
          <p:nvPr/>
        </p:nvSpPr>
        <p:spPr>
          <a:xfrm>
            <a:off x="1463040" y="3502152"/>
            <a:ext cx="9692640" cy="329184"/>
          </a:xfrm>
          <a:prstGeom prst="rect">
            <a:avLst/>
          </a:prstGeom>
          <a:noFill/>
          <a:ln/>
        </p:spPr>
        <p:txBody>
          <a:bodyPr wrap="square" lIns="0" tIns="0" rIns="0" bIns="0" rtlCol="0" anchor="ctr"/>
          <a:lstStyle/>
          <a:p>
            <a:pPr marL="0" indent="0">
              <a:buNone/>
            </a:pPr>
            <a:r>
              <a:rPr lang="en-US" sz="1800" b="1" dirty="0">
                <a:solidFill>
                  <a:srgbClr val="1E2761"/>
                </a:solidFill>
                <a:latin typeface="Cambria" pitchFamily="34" charset="0"/>
                <a:ea typeface="Cambria" pitchFamily="34" charset="-122"/>
                <a:cs typeface="Cambria" pitchFamily="34" charset="-120"/>
              </a:rPr>
              <a:t>Technology is a remedial category in its own right</a:t>
            </a:r>
            <a:endParaRPr lang="en-US" sz="1800" dirty="0"/>
          </a:p>
        </p:txBody>
      </p:sp>
      <p:sp>
        <p:nvSpPr>
          <p:cNvPr id="15" name="Text 13"/>
          <p:cNvSpPr/>
          <p:nvPr/>
        </p:nvSpPr>
        <p:spPr>
          <a:xfrm>
            <a:off x="1463040" y="3858768"/>
            <a:ext cx="9692640" cy="365760"/>
          </a:xfrm>
          <a:prstGeom prst="rect">
            <a:avLst/>
          </a:prstGeom>
          <a:noFill/>
          <a:ln/>
        </p:spPr>
        <p:txBody>
          <a:bodyPr wrap="square" lIns="0" tIns="0" rIns="0" bIns="0" rtlCol="0" anchor="ctr"/>
          <a:lstStyle/>
          <a:p>
            <a:pPr marL="0" indent="0">
              <a:buNone/>
            </a:pPr>
            <a:r>
              <a:rPr lang="en-US" sz="1350" dirty="0">
                <a:solidFill>
                  <a:srgbClr val="33405E"/>
                </a:solidFill>
                <a:latin typeface="Calibri" pitchFamily="34" charset="0"/>
                <a:ea typeface="Calibri" pitchFamily="34" charset="-122"/>
                <a:cs typeface="Calibri" pitchFamily="34" charset="-120"/>
              </a:rPr>
              <a:t>Biopharmaceutical patentees fare far better than software patentees, and the gap survives controls for entity type.</a:t>
            </a:r>
            <a:endParaRPr lang="en-US" sz="1350" dirty="0"/>
          </a:p>
        </p:txBody>
      </p:sp>
      <p:sp>
        <p:nvSpPr>
          <p:cNvPr id="16" name="Text 14"/>
          <p:cNvSpPr/>
          <p:nvPr/>
        </p:nvSpPr>
        <p:spPr>
          <a:xfrm>
            <a:off x="1463040" y="4242816"/>
            <a:ext cx="9692640" cy="310896"/>
          </a:xfrm>
          <a:prstGeom prst="rect">
            <a:avLst/>
          </a:prstGeom>
          <a:noFill/>
          <a:ln/>
        </p:spPr>
        <p:txBody>
          <a:bodyPr wrap="square" lIns="0" tIns="0" rIns="0" bIns="0" rtlCol="0" anchor="ctr"/>
          <a:lstStyle/>
          <a:p>
            <a:pPr marL="0" indent="0">
              <a:buNone/>
            </a:pPr>
            <a:r>
              <a:rPr lang="en-US" sz="1200" i="1" dirty="0">
                <a:solidFill>
                  <a:srgbClr val="5A6484"/>
                </a:solidFill>
                <a:latin typeface="Calibri" pitchFamily="34" charset="0"/>
                <a:ea typeface="Calibri" pitchFamily="34" charset="-122"/>
                <a:cs typeface="Calibri" pitchFamily="34" charset="-120"/>
              </a:rPr>
              <a:t>Mechanism: the patent-to-product nexus. One molecule, one product — versus one feature among thousands.</a:t>
            </a:r>
            <a:endParaRPr lang="en-US" sz="1200" dirty="0"/>
          </a:p>
        </p:txBody>
      </p:sp>
      <p:sp>
        <p:nvSpPr>
          <p:cNvPr id="17" name="Shape 15"/>
          <p:cNvSpPr/>
          <p:nvPr/>
        </p:nvSpPr>
        <p:spPr>
          <a:xfrm>
            <a:off x="548640" y="4800600"/>
            <a:ext cx="11094415" cy="1298448"/>
          </a:xfrm>
          <a:prstGeom prst="roundRect">
            <a:avLst>
              <a:gd name="adj" fmla="val 4225"/>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8" name="Shape 16"/>
          <p:cNvSpPr/>
          <p:nvPr/>
        </p:nvSpPr>
        <p:spPr>
          <a:xfrm>
            <a:off x="841248" y="5248656"/>
            <a:ext cx="402336" cy="402336"/>
          </a:xfrm>
          <a:prstGeom prst="ellipse">
            <a:avLst/>
          </a:prstGeom>
          <a:solidFill>
            <a:srgbClr val="1E2761"/>
          </a:solidFill>
          <a:ln/>
        </p:spPr>
        <p:txBody>
          <a:bodyPr/>
          <a:lstStyle/>
          <a:p>
            <a:endParaRPr lang="en-US"/>
          </a:p>
        </p:txBody>
      </p:sp>
      <p:sp>
        <p:nvSpPr>
          <p:cNvPr id="19" name="Text 17"/>
          <p:cNvSpPr/>
          <p:nvPr/>
        </p:nvSpPr>
        <p:spPr>
          <a:xfrm>
            <a:off x="841248" y="5289804"/>
            <a:ext cx="402336" cy="310896"/>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III</a:t>
            </a:r>
            <a:endParaRPr lang="en-US" sz="1500" dirty="0"/>
          </a:p>
        </p:txBody>
      </p:sp>
      <p:sp>
        <p:nvSpPr>
          <p:cNvPr id="20" name="Text 18"/>
          <p:cNvSpPr/>
          <p:nvPr/>
        </p:nvSpPr>
        <p:spPr>
          <a:xfrm>
            <a:off x="1463040" y="4965192"/>
            <a:ext cx="9692640" cy="329184"/>
          </a:xfrm>
          <a:prstGeom prst="rect">
            <a:avLst/>
          </a:prstGeom>
          <a:noFill/>
          <a:ln/>
        </p:spPr>
        <p:txBody>
          <a:bodyPr wrap="square" lIns="0" tIns="0" rIns="0" bIns="0" rtlCol="0" anchor="ctr"/>
          <a:lstStyle/>
          <a:p>
            <a:pPr marL="0" indent="0">
              <a:buNone/>
            </a:pPr>
            <a:r>
              <a:rPr lang="en-US" sz="1800" b="1" dirty="0">
                <a:solidFill>
                  <a:srgbClr val="1E2761"/>
                </a:solidFill>
                <a:latin typeface="Cambria" pitchFamily="34" charset="0"/>
                <a:ea typeface="Cambria" pitchFamily="34" charset="-122"/>
                <a:cs typeface="Cambria" pitchFamily="34" charset="-120"/>
              </a:rPr>
              <a:t>The injunction is jointly determined across forums</a:t>
            </a:r>
            <a:endParaRPr lang="en-US" sz="1800" dirty="0"/>
          </a:p>
        </p:txBody>
      </p:sp>
      <p:sp>
        <p:nvSpPr>
          <p:cNvPr id="21" name="Text 19"/>
          <p:cNvSpPr/>
          <p:nvPr/>
        </p:nvSpPr>
        <p:spPr>
          <a:xfrm>
            <a:off x="1463040" y="5321808"/>
            <a:ext cx="9692640" cy="365760"/>
          </a:xfrm>
          <a:prstGeom prst="rect">
            <a:avLst/>
          </a:prstGeom>
          <a:noFill/>
          <a:ln/>
        </p:spPr>
        <p:txBody>
          <a:bodyPr wrap="square" lIns="0" tIns="0" rIns="0" bIns="0" rtlCol="0" anchor="ctr"/>
          <a:lstStyle/>
          <a:p>
            <a:pPr marL="0" indent="0">
              <a:buNone/>
            </a:pPr>
            <a:r>
              <a:rPr lang="en-US" sz="1350" dirty="0">
                <a:solidFill>
                  <a:srgbClr val="33405E"/>
                </a:solidFill>
                <a:latin typeface="Calibri" pitchFamily="34" charset="0"/>
                <a:ea typeface="Calibri" pitchFamily="34" charset="-122"/>
                <a:cs typeface="Calibri" pitchFamily="34" charset="-120"/>
              </a:rPr>
              <a:t>PTAB validity challenges and ITC exclusion proceedings shape who reaches the injunction stage at all.</a:t>
            </a:r>
            <a:endParaRPr lang="en-US" sz="1350" dirty="0"/>
          </a:p>
        </p:txBody>
      </p:sp>
      <p:sp>
        <p:nvSpPr>
          <p:cNvPr id="22" name="Text 20"/>
          <p:cNvSpPr/>
          <p:nvPr/>
        </p:nvSpPr>
        <p:spPr>
          <a:xfrm>
            <a:off x="1463040" y="5705856"/>
            <a:ext cx="9692640" cy="310896"/>
          </a:xfrm>
          <a:prstGeom prst="rect">
            <a:avLst/>
          </a:prstGeom>
          <a:noFill/>
          <a:ln/>
        </p:spPr>
        <p:txBody>
          <a:bodyPr wrap="square" lIns="0" tIns="0" rIns="0" bIns="0" rtlCol="0" anchor="ctr"/>
          <a:lstStyle/>
          <a:p>
            <a:pPr marL="0" indent="0">
              <a:buNone/>
            </a:pPr>
            <a:r>
              <a:rPr lang="en-US" sz="1200" i="1" dirty="0">
                <a:solidFill>
                  <a:srgbClr val="5A6484"/>
                </a:solidFill>
                <a:latin typeface="Calibri" pitchFamily="34" charset="0"/>
                <a:ea typeface="Calibri" pitchFamily="34" charset="-122"/>
                <a:cs typeface="Calibri" pitchFamily="34" charset="-120"/>
              </a:rPr>
              <a:t>If so, eBay is no longer a self-contained district-court doctrine.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BACKGROUND</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The injunction question keeps moving</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Every institutional change of the last two decades happened somewhere other than § 283.</a:t>
            </a:r>
            <a:endParaRPr lang="en-US" sz="1450" dirty="0"/>
          </a:p>
        </p:txBody>
      </p:sp>
      <p:sp>
        <p:nvSpPr>
          <p:cNvPr id="5" name="Shape 3"/>
          <p:cNvSpPr/>
          <p:nvPr/>
        </p:nvSpPr>
        <p:spPr>
          <a:xfrm>
            <a:off x="1371600" y="3200400"/>
            <a:ext cx="9448495" cy="0"/>
          </a:xfrm>
          <a:prstGeom prst="line">
            <a:avLst/>
          </a:prstGeom>
          <a:noFill/>
          <a:ln w="25400">
            <a:solidFill>
              <a:srgbClr val="DCE3F2"/>
            </a:solidFill>
            <a:prstDash val="solid"/>
          </a:ln>
        </p:spPr>
        <p:txBody>
          <a:bodyPr/>
          <a:lstStyle/>
          <a:p>
            <a:endParaRPr lang="en-US"/>
          </a:p>
        </p:txBody>
      </p:sp>
      <p:sp>
        <p:nvSpPr>
          <p:cNvPr id="6" name="Shape 4"/>
          <p:cNvSpPr/>
          <p:nvPr/>
        </p:nvSpPr>
        <p:spPr>
          <a:xfrm>
            <a:off x="1225296" y="3054096"/>
            <a:ext cx="292608" cy="292608"/>
          </a:xfrm>
          <a:prstGeom prst="ellipse">
            <a:avLst/>
          </a:prstGeom>
          <a:solidFill>
            <a:srgbClr val="8FAEE0"/>
          </a:solidFill>
          <a:ln/>
        </p:spPr>
        <p:txBody>
          <a:bodyPr/>
          <a:lstStyle/>
          <a:p>
            <a:endParaRPr lang="en-US"/>
          </a:p>
        </p:txBody>
      </p:sp>
      <p:sp>
        <p:nvSpPr>
          <p:cNvPr id="7" name="Text 5"/>
          <p:cNvSpPr/>
          <p:nvPr/>
        </p:nvSpPr>
        <p:spPr>
          <a:xfrm>
            <a:off x="365760" y="2304288"/>
            <a:ext cx="2011680" cy="384048"/>
          </a:xfrm>
          <a:prstGeom prst="rect">
            <a:avLst/>
          </a:prstGeom>
          <a:noFill/>
          <a:ln/>
        </p:spPr>
        <p:txBody>
          <a:bodyPr wrap="square" lIns="0" tIns="0" rIns="0" bIns="0" rtlCol="0" anchor="ctr"/>
          <a:lstStyle/>
          <a:p>
            <a:pPr marL="0" indent="0" algn="ctr">
              <a:buNone/>
            </a:pPr>
            <a:r>
              <a:rPr lang="en-US" sz="2200" b="1" dirty="0">
                <a:solidFill>
                  <a:srgbClr val="1E2761"/>
                </a:solidFill>
                <a:latin typeface="Cambria" pitchFamily="34" charset="0"/>
                <a:ea typeface="Cambria" pitchFamily="34" charset="-122"/>
                <a:cs typeface="Cambria" pitchFamily="34" charset="-120"/>
              </a:rPr>
              <a:t>1982</a:t>
            </a:r>
            <a:endParaRPr lang="en-US" sz="2200" dirty="0"/>
          </a:p>
        </p:txBody>
      </p:sp>
      <p:sp>
        <p:nvSpPr>
          <p:cNvPr id="8" name="Text 6"/>
          <p:cNvSpPr/>
          <p:nvPr/>
        </p:nvSpPr>
        <p:spPr>
          <a:xfrm>
            <a:off x="320040" y="3511296"/>
            <a:ext cx="2103120" cy="457200"/>
          </a:xfrm>
          <a:prstGeom prst="rect">
            <a:avLst/>
          </a:prstGeom>
          <a:noFill/>
          <a:ln/>
        </p:spPr>
        <p:txBody>
          <a:bodyPr wrap="square" lIns="0" tIns="0" rIns="0" bIns="0" rtlCol="0" anchor="ctr"/>
          <a:lstStyle/>
          <a:p>
            <a:pPr marL="0" indent="0" algn="ctr">
              <a:buNone/>
            </a:pPr>
            <a:r>
              <a:rPr lang="en-US" sz="1450" b="1" dirty="0">
                <a:solidFill>
                  <a:srgbClr val="1E2761"/>
                </a:solidFill>
                <a:latin typeface="Cambria" pitchFamily="34" charset="0"/>
                <a:ea typeface="Cambria" pitchFamily="34" charset="-122"/>
                <a:cs typeface="Cambria" pitchFamily="34" charset="-120"/>
              </a:rPr>
              <a:t>Federal Circuit</a:t>
            </a:r>
            <a:endParaRPr lang="en-US" sz="1450" dirty="0"/>
          </a:p>
        </p:txBody>
      </p:sp>
      <p:sp>
        <p:nvSpPr>
          <p:cNvPr id="9" name="Text 7"/>
          <p:cNvSpPr/>
          <p:nvPr/>
        </p:nvSpPr>
        <p:spPr>
          <a:xfrm>
            <a:off x="292608" y="4005072"/>
            <a:ext cx="2157984" cy="914400"/>
          </a:xfrm>
          <a:prstGeom prst="rect">
            <a:avLst/>
          </a:prstGeom>
          <a:noFill/>
          <a:ln/>
        </p:spPr>
        <p:txBody>
          <a:bodyPr wrap="square" lIns="0" tIns="0" rIns="0" bIns="0" rtlCol="0" anchor="t"/>
          <a:lstStyle/>
          <a:p>
            <a:pPr marL="0" indent="0" algn="ctr">
              <a:buNone/>
            </a:pPr>
            <a:r>
              <a:rPr lang="en-US" sz="1150" dirty="0">
                <a:solidFill>
                  <a:srgbClr val="5A6484"/>
                </a:solidFill>
                <a:latin typeface="Calibri" pitchFamily="34" charset="0"/>
                <a:ea typeface="Calibri" pitchFamily="34" charset="-122"/>
                <a:cs typeface="Calibri" pitchFamily="34" charset="-120"/>
              </a:rPr>
              <a:t>Hardens the presumption into a near-categorical rule</a:t>
            </a:r>
            <a:endParaRPr lang="en-US" sz="1150" dirty="0"/>
          </a:p>
        </p:txBody>
      </p:sp>
      <p:sp>
        <p:nvSpPr>
          <p:cNvPr id="10" name="Shape 8"/>
          <p:cNvSpPr/>
          <p:nvPr/>
        </p:nvSpPr>
        <p:spPr>
          <a:xfrm>
            <a:off x="3587420" y="3054096"/>
            <a:ext cx="292608" cy="292608"/>
          </a:xfrm>
          <a:prstGeom prst="ellipse">
            <a:avLst/>
          </a:prstGeom>
          <a:solidFill>
            <a:srgbClr val="1E2761"/>
          </a:solidFill>
          <a:ln/>
        </p:spPr>
        <p:txBody>
          <a:bodyPr/>
          <a:lstStyle/>
          <a:p>
            <a:endParaRPr lang="en-US"/>
          </a:p>
        </p:txBody>
      </p:sp>
      <p:sp>
        <p:nvSpPr>
          <p:cNvPr id="11" name="Text 9"/>
          <p:cNvSpPr/>
          <p:nvPr/>
        </p:nvSpPr>
        <p:spPr>
          <a:xfrm>
            <a:off x="2727884" y="2304288"/>
            <a:ext cx="2011680" cy="384048"/>
          </a:xfrm>
          <a:prstGeom prst="rect">
            <a:avLst/>
          </a:prstGeom>
          <a:noFill/>
          <a:ln/>
        </p:spPr>
        <p:txBody>
          <a:bodyPr wrap="square" lIns="0" tIns="0" rIns="0" bIns="0" rtlCol="0" anchor="ctr"/>
          <a:lstStyle/>
          <a:p>
            <a:pPr marL="0" indent="0" algn="ctr">
              <a:buNone/>
            </a:pPr>
            <a:r>
              <a:rPr lang="en-US" sz="2200" b="1" dirty="0">
                <a:solidFill>
                  <a:srgbClr val="1E2761"/>
                </a:solidFill>
                <a:latin typeface="Cambria" pitchFamily="34" charset="0"/>
                <a:ea typeface="Cambria" pitchFamily="34" charset="-122"/>
                <a:cs typeface="Cambria" pitchFamily="34" charset="-120"/>
              </a:rPr>
              <a:t>2006</a:t>
            </a:r>
            <a:endParaRPr lang="en-US" sz="2200" dirty="0"/>
          </a:p>
        </p:txBody>
      </p:sp>
      <p:sp>
        <p:nvSpPr>
          <p:cNvPr id="12" name="Text 10"/>
          <p:cNvSpPr/>
          <p:nvPr/>
        </p:nvSpPr>
        <p:spPr>
          <a:xfrm>
            <a:off x="2682164" y="3511296"/>
            <a:ext cx="2103120" cy="457200"/>
          </a:xfrm>
          <a:prstGeom prst="rect">
            <a:avLst/>
          </a:prstGeom>
          <a:noFill/>
          <a:ln/>
        </p:spPr>
        <p:txBody>
          <a:bodyPr wrap="square" lIns="0" tIns="0" rIns="0" bIns="0" rtlCol="0" anchor="ctr"/>
          <a:lstStyle/>
          <a:p>
            <a:pPr marL="0" indent="0" algn="ctr">
              <a:buNone/>
            </a:pPr>
            <a:r>
              <a:rPr lang="en-US" sz="1450" b="1" dirty="0">
                <a:solidFill>
                  <a:srgbClr val="1E2761"/>
                </a:solidFill>
                <a:latin typeface="Cambria" pitchFamily="34" charset="0"/>
                <a:ea typeface="Cambria" pitchFamily="34" charset="-122"/>
                <a:cs typeface="Cambria" pitchFamily="34" charset="-120"/>
              </a:rPr>
              <a:t>eBay v. MercExchange</a:t>
            </a:r>
            <a:endParaRPr lang="en-US" sz="1450" dirty="0"/>
          </a:p>
        </p:txBody>
      </p:sp>
      <p:sp>
        <p:nvSpPr>
          <p:cNvPr id="13" name="Text 11"/>
          <p:cNvSpPr/>
          <p:nvPr/>
        </p:nvSpPr>
        <p:spPr>
          <a:xfrm>
            <a:off x="2654732" y="4005072"/>
            <a:ext cx="2157984" cy="914400"/>
          </a:xfrm>
          <a:prstGeom prst="rect">
            <a:avLst/>
          </a:prstGeom>
          <a:noFill/>
          <a:ln/>
        </p:spPr>
        <p:txBody>
          <a:bodyPr wrap="square" lIns="0" tIns="0" rIns="0" bIns="0" rtlCol="0" anchor="t"/>
          <a:lstStyle/>
          <a:p>
            <a:pPr marL="0" indent="0" algn="ctr">
              <a:buNone/>
            </a:pPr>
            <a:r>
              <a:rPr lang="en-US" sz="1150" dirty="0">
                <a:solidFill>
                  <a:srgbClr val="5A6484"/>
                </a:solidFill>
                <a:latin typeface="Calibri" pitchFamily="34" charset="0"/>
                <a:ea typeface="Calibri" pitchFamily="34" charset="-122"/>
                <a:cs typeface="Calibri" pitchFamily="34" charset="-120"/>
              </a:rPr>
              <a:t>Four-factor equity test; two concurrences that shaped everything</a:t>
            </a:r>
            <a:endParaRPr lang="en-US" sz="1150" dirty="0"/>
          </a:p>
        </p:txBody>
      </p:sp>
      <p:sp>
        <p:nvSpPr>
          <p:cNvPr id="14" name="Shape 12"/>
          <p:cNvSpPr/>
          <p:nvPr/>
        </p:nvSpPr>
        <p:spPr>
          <a:xfrm>
            <a:off x="5949544" y="3054096"/>
            <a:ext cx="292608" cy="292608"/>
          </a:xfrm>
          <a:prstGeom prst="ellipse">
            <a:avLst/>
          </a:prstGeom>
          <a:solidFill>
            <a:srgbClr val="8FAEE0"/>
          </a:solidFill>
          <a:ln/>
        </p:spPr>
        <p:txBody>
          <a:bodyPr/>
          <a:lstStyle/>
          <a:p>
            <a:endParaRPr lang="en-US"/>
          </a:p>
        </p:txBody>
      </p:sp>
      <p:sp>
        <p:nvSpPr>
          <p:cNvPr id="15" name="Text 13"/>
          <p:cNvSpPr/>
          <p:nvPr/>
        </p:nvSpPr>
        <p:spPr>
          <a:xfrm>
            <a:off x="5090008" y="2304288"/>
            <a:ext cx="2011680" cy="384048"/>
          </a:xfrm>
          <a:prstGeom prst="rect">
            <a:avLst/>
          </a:prstGeom>
          <a:noFill/>
          <a:ln/>
        </p:spPr>
        <p:txBody>
          <a:bodyPr wrap="square" lIns="0" tIns="0" rIns="0" bIns="0" rtlCol="0" anchor="ctr"/>
          <a:lstStyle/>
          <a:p>
            <a:pPr marL="0" indent="0" algn="ctr">
              <a:buNone/>
            </a:pPr>
            <a:r>
              <a:rPr lang="en-US" sz="2200" b="1" dirty="0">
                <a:solidFill>
                  <a:srgbClr val="1E2761"/>
                </a:solidFill>
                <a:latin typeface="Cambria" pitchFamily="34" charset="0"/>
                <a:ea typeface="Cambria" pitchFamily="34" charset="-122"/>
                <a:cs typeface="Cambria" pitchFamily="34" charset="-120"/>
              </a:rPr>
              <a:t>2011</a:t>
            </a:r>
            <a:endParaRPr lang="en-US" sz="2200" dirty="0"/>
          </a:p>
        </p:txBody>
      </p:sp>
      <p:sp>
        <p:nvSpPr>
          <p:cNvPr id="16" name="Text 14"/>
          <p:cNvSpPr/>
          <p:nvPr/>
        </p:nvSpPr>
        <p:spPr>
          <a:xfrm>
            <a:off x="5044288" y="3511296"/>
            <a:ext cx="2103120" cy="457200"/>
          </a:xfrm>
          <a:prstGeom prst="rect">
            <a:avLst/>
          </a:prstGeom>
          <a:noFill/>
          <a:ln/>
        </p:spPr>
        <p:txBody>
          <a:bodyPr wrap="square" lIns="0" tIns="0" rIns="0" bIns="0" rtlCol="0" anchor="ctr"/>
          <a:lstStyle/>
          <a:p>
            <a:pPr marL="0" indent="0" algn="ctr">
              <a:buNone/>
            </a:pPr>
            <a:r>
              <a:rPr lang="en-US" sz="1450" b="1" dirty="0">
                <a:solidFill>
                  <a:srgbClr val="1E2761"/>
                </a:solidFill>
                <a:latin typeface="Cambria" pitchFamily="34" charset="0"/>
                <a:ea typeface="Cambria" pitchFamily="34" charset="-122"/>
                <a:cs typeface="Cambria" pitchFamily="34" charset="-120"/>
              </a:rPr>
              <a:t>America Invents Act</a:t>
            </a:r>
            <a:endParaRPr lang="en-US" sz="1450" dirty="0"/>
          </a:p>
        </p:txBody>
      </p:sp>
      <p:sp>
        <p:nvSpPr>
          <p:cNvPr id="17" name="Text 15"/>
          <p:cNvSpPr/>
          <p:nvPr/>
        </p:nvSpPr>
        <p:spPr>
          <a:xfrm>
            <a:off x="5016856" y="4005072"/>
            <a:ext cx="2157984" cy="914400"/>
          </a:xfrm>
          <a:prstGeom prst="rect">
            <a:avLst/>
          </a:prstGeom>
          <a:noFill/>
          <a:ln/>
        </p:spPr>
        <p:txBody>
          <a:bodyPr wrap="square" lIns="0" tIns="0" rIns="0" bIns="0" rtlCol="0" anchor="t"/>
          <a:lstStyle/>
          <a:p>
            <a:pPr marL="0" indent="0" algn="ctr">
              <a:buNone/>
            </a:pPr>
            <a:r>
              <a:rPr lang="en-US" sz="1150" dirty="0">
                <a:solidFill>
                  <a:srgbClr val="5A6484"/>
                </a:solidFill>
                <a:latin typeface="Calibri" pitchFamily="34" charset="0"/>
                <a:ea typeface="Calibri" pitchFamily="34" charset="-122"/>
                <a:cs typeface="Calibri" pitchFamily="34" charset="-120"/>
              </a:rPr>
              <a:t>Creates the PTAB and inter partes review</a:t>
            </a:r>
            <a:endParaRPr lang="en-US" sz="1150" dirty="0"/>
          </a:p>
        </p:txBody>
      </p:sp>
      <p:sp>
        <p:nvSpPr>
          <p:cNvPr id="18" name="Shape 16"/>
          <p:cNvSpPr/>
          <p:nvPr/>
        </p:nvSpPr>
        <p:spPr>
          <a:xfrm>
            <a:off x="8311667" y="3054096"/>
            <a:ext cx="292608" cy="292608"/>
          </a:xfrm>
          <a:prstGeom prst="ellipse">
            <a:avLst/>
          </a:prstGeom>
          <a:solidFill>
            <a:srgbClr val="8FAEE0"/>
          </a:solidFill>
          <a:ln/>
        </p:spPr>
        <p:txBody>
          <a:bodyPr/>
          <a:lstStyle/>
          <a:p>
            <a:endParaRPr lang="en-US"/>
          </a:p>
        </p:txBody>
      </p:sp>
      <p:sp>
        <p:nvSpPr>
          <p:cNvPr id="19" name="Text 17"/>
          <p:cNvSpPr/>
          <p:nvPr/>
        </p:nvSpPr>
        <p:spPr>
          <a:xfrm>
            <a:off x="7452131" y="2304288"/>
            <a:ext cx="2011680" cy="384048"/>
          </a:xfrm>
          <a:prstGeom prst="rect">
            <a:avLst/>
          </a:prstGeom>
          <a:noFill/>
          <a:ln/>
        </p:spPr>
        <p:txBody>
          <a:bodyPr wrap="square" lIns="0" tIns="0" rIns="0" bIns="0" rtlCol="0" anchor="ctr"/>
          <a:lstStyle/>
          <a:p>
            <a:pPr marL="0" indent="0" algn="ctr">
              <a:buNone/>
            </a:pPr>
            <a:r>
              <a:rPr lang="en-US" sz="2200" b="1" dirty="0">
                <a:solidFill>
                  <a:srgbClr val="1E2761"/>
                </a:solidFill>
                <a:latin typeface="Cambria" pitchFamily="34" charset="0"/>
                <a:ea typeface="Cambria" pitchFamily="34" charset="-122"/>
                <a:cs typeface="Cambria" pitchFamily="34" charset="-120"/>
              </a:rPr>
              <a:t>2017</a:t>
            </a:r>
            <a:endParaRPr lang="en-US" sz="2200" dirty="0"/>
          </a:p>
        </p:txBody>
      </p:sp>
      <p:sp>
        <p:nvSpPr>
          <p:cNvPr id="20" name="Text 18"/>
          <p:cNvSpPr/>
          <p:nvPr/>
        </p:nvSpPr>
        <p:spPr>
          <a:xfrm>
            <a:off x="7406411" y="3511296"/>
            <a:ext cx="2103120" cy="457200"/>
          </a:xfrm>
          <a:prstGeom prst="rect">
            <a:avLst/>
          </a:prstGeom>
          <a:noFill/>
          <a:ln/>
        </p:spPr>
        <p:txBody>
          <a:bodyPr wrap="square" lIns="0" tIns="0" rIns="0" bIns="0" rtlCol="0" anchor="ctr"/>
          <a:lstStyle/>
          <a:p>
            <a:pPr marL="0" indent="0" algn="ctr">
              <a:buNone/>
            </a:pPr>
            <a:r>
              <a:rPr lang="en-US" sz="1450" b="1" dirty="0">
                <a:solidFill>
                  <a:srgbClr val="1E2761"/>
                </a:solidFill>
                <a:latin typeface="Cambria" pitchFamily="34" charset="0"/>
                <a:ea typeface="Cambria" pitchFamily="34" charset="-122"/>
                <a:cs typeface="Cambria" pitchFamily="34" charset="-120"/>
              </a:rPr>
              <a:t>TC Heartland</a:t>
            </a:r>
            <a:endParaRPr lang="en-US" sz="1450" dirty="0"/>
          </a:p>
        </p:txBody>
      </p:sp>
      <p:sp>
        <p:nvSpPr>
          <p:cNvPr id="21" name="Text 19"/>
          <p:cNvSpPr/>
          <p:nvPr/>
        </p:nvSpPr>
        <p:spPr>
          <a:xfrm>
            <a:off x="7378979" y="4005072"/>
            <a:ext cx="2157984" cy="914400"/>
          </a:xfrm>
          <a:prstGeom prst="rect">
            <a:avLst/>
          </a:prstGeom>
          <a:noFill/>
          <a:ln/>
        </p:spPr>
        <p:txBody>
          <a:bodyPr wrap="square" lIns="0" tIns="0" rIns="0" bIns="0" rtlCol="0" anchor="t"/>
          <a:lstStyle/>
          <a:p>
            <a:pPr marL="0" indent="0" algn="ctr">
              <a:buNone/>
            </a:pPr>
            <a:r>
              <a:rPr lang="en-US" sz="1150" dirty="0">
                <a:solidFill>
                  <a:srgbClr val="5A6484"/>
                </a:solidFill>
                <a:latin typeface="Calibri" pitchFamily="34" charset="0"/>
                <a:ea typeface="Calibri" pitchFamily="34" charset="-122"/>
                <a:cs typeface="Calibri" pitchFamily="34" charset="-120"/>
              </a:rPr>
              <a:t>Venue contracts; E.D. Tex. → Delaware</a:t>
            </a:r>
            <a:endParaRPr lang="en-US" sz="1150" dirty="0"/>
          </a:p>
        </p:txBody>
      </p:sp>
      <p:sp>
        <p:nvSpPr>
          <p:cNvPr id="22" name="Shape 20"/>
          <p:cNvSpPr/>
          <p:nvPr/>
        </p:nvSpPr>
        <p:spPr>
          <a:xfrm>
            <a:off x="10673791" y="3054096"/>
            <a:ext cx="292608" cy="292608"/>
          </a:xfrm>
          <a:prstGeom prst="ellipse">
            <a:avLst/>
          </a:prstGeom>
          <a:solidFill>
            <a:srgbClr val="C9A227"/>
          </a:solidFill>
          <a:ln/>
        </p:spPr>
        <p:txBody>
          <a:bodyPr/>
          <a:lstStyle/>
          <a:p>
            <a:endParaRPr lang="en-US"/>
          </a:p>
        </p:txBody>
      </p:sp>
      <p:sp>
        <p:nvSpPr>
          <p:cNvPr id="23" name="Text 21"/>
          <p:cNvSpPr/>
          <p:nvPr/>
        </p:nvSpPr>
        <p:spPr>
          <a:xfrm>
            <a:off x="9814255" y="2304288"/>
            <a:ext cx="2011680" cy="384048"/>
          </a:xfrm>
          <a:prstGeom prst="rect">
            <a:avLst/>
          </a:prstGeom>
          <a:noFill/>
          <a:ln/>
        </p:spPr>
        <p:txBody>
          <a:bodyPr wrap="square" lIns="0" tIns="0" rIns="0" bIns="0" rtlCol="0" anchor="ctr"/>
          <a:lstStyle/>
          <a:p>
            <a:pPr marL="0" indent="0" algn="ctr">
              <a:buNone/>
            </a:pPr>
            <a:r>
              <a:rPr lang="en-US" sz="2200" b="1" dirty="0">
                <a:solidFill>
                  <a:srgbClr val="C9A227"/>
                </a:solidFill>
                <a:latin typeface="Cambria" pitchFamily="34" charset="0"/>
                <a:ea typeface="Cambria" pitchFamily="34" charset="-122"/>
                <a:cs typeface="Cambria" pitchFamily="34" charset="-120"/>
              </a:rPr>
              <a:t>2025</a:t>
            </a:r>
            <a:endParaRPr lang="en-US" sz="2200" dirty="0"/>
          </a:p>
        </p:txBody>
      </p:sp>
      <p:sp>
        <p:nvSpPr>
          <p:cNvPr id="24" name="Text 22"/>
          <p:cNvSpPr/>
          <p:nvPr/>
        </p:nvSpPr>
        <p:spPr>
          <a:xfrm>
            <a:off x="9768535" y="3511296"/>
            <a:ext cx="2103120" cy="457200"/>
          </a:xfrm>
          <a:prstGeom prst="rect">
            <a:avLst/>
          </a:prstGeom>
          <a:noFill/>
          <a:ln/>
        </p:spPr>
        <p:txBody>
          <a:bodyPr wrap="square" lIns="0" tIns="0" rIns="0" bIns="0" rtlCol="0" anchor="ctr"/>
          <a:lstStyle/>
          <a:p>
            <a:pPr marL="0" indent="0" algn="ctr">
              <a:buNone/>
            </a:pPr>
            <a:r>
              <a:rPr lang="en-US" sz="1450" b="1" dirty="0">
                <a:solidFill>
                  <a:srgbClr val="1E2761"/>
                </a:solidFill>
                <a:latin typeface="Cambria" pitchFamily="34" charset="0"/>
                <a:ea typeface="Cambria" pitchFamily="34" charset="-122"/>
                <a:cs typeface="Cambria" pitchFamily="34" charset="-120"/>
              </a:rPr>
              <a:t>RESTORE Act + PTAB</a:t>
            </a:r>
            <a:endParaRPr lang="en-US" sz="1450" dirty="0"/>
          </a:p>
        </p:txBody>
      </p:sp>
      <p:sp>
        <p:nvSpPr>
          <p:cNvPr id="25" name="Text 23"/>
          <p:cNvSpPr/>
          <p:nvPr/>
        </p:nvSpPr>
        <p:spPr>
          <a:xfrm>
            <a:off x="9741103" y="4005072"/>
            <a:ext cx="2157984" cy="914400"/>
          </a:xfrm>
          <a:prstGeom prst="rect">
            <a:avLst/>
          </a:prstGeom>
          <a:noFill/>
          <a:ln/>
        </p:spPr>
        <p:txBody>
          <a:bodyPr wrap="square" lIns="0" tIns="0" rIns="0" bIns="0" rtlCol="0" anchor="t"/>
          <a:lstStyle/>
          <a:p>
            <a:pPr marL="0" indent="0" algn="ctr">
              <a:buNone/>
            </a:pPr>
            <a:r>
              <a:rPr lang="en-US" sz="1150" dirty="0">
                <a:solidFill>
                  <a:srgbClr val="5A6484"/>
                </a:solidFill>
                <a:latin typeface="Calibri" pitchFamily="34" charset="0"/>
                <a:ea typeface="Calibri" pitchFamily="34" charset="-122"/>
                <a:cs typeface="Calibri" pitchFamily="34" charset="-120"/>
              </a:rPr>
              <a:t>A presumption bill, and institution collapses to near zero</a:t>
            </a:r>
            <a:endParaRPr lang="en-US" sz="1150" dirty="0"/>
          </a:p>
        </p:txBody>
      </p:sp>
      <p:sp>
        <p:nvSpPr>
          <p:cNvPr id="26" name="Shape 24"/>
          <p:cNvSpPr/>
          <p:nvPr/>
        </p:nvSpPr>
        <p:spPr>
          <a:xfrm>
            <a:off x="548640" y="5120640"/>
            <a:ext cx="11094415" cy="960120"/>
          </a:xfrm>
          <a:prstGeom prst="roundRect">
            <a:avLst>
              <a:gd name="adj" fmla="val 5714"/>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27" name="Text 25"/>
          <p:cNvSpPr/>
          <p:nvPr/>
        </p:nvSpPr>
        <p:spPr>
          <a:xfrm>
            <a:off x="841248" y="5266944"/>
            <a:ext cx="10509199" cy="685800"/>
          </a:xfrm>
          <a:prstGeom prst="rect">
            <a:avLst/>
          </a:prstGeom>
          <a:noFill/>
          <a:ln/>
        </p:spPr>
        <p:txBody>
          <a:bodyPr wrap="square" lIns="0" tIns="0" rIns="0" bIns="0" rtlCol="0" anchor="t"/>
          <a:lstStyle/>
          <a:p>
            <a:pPr marL="0" indent="0">
              <a:lnSpc>
                <a:spcPts val="1900"/>
              </a:lnSpc>
              <a:buNone/>
            </a:pPr>
            <a:r>
              <a:rPr lang="en-US" sz="1350" b="1" dirty="0">
                <a:solidFill>
                  <a:srgbClr val="1E2761"/>
                </a:solidFill>
                <a:latin typeface="Calibri" pitchFamily="34" charset="0"/>
                <a:ea typeface="Calibri" pitchFamily="34" charset="-122"/>
                <a:cs typeface="Calibri" pitchFamily="34" charset="-120"/>
              </a:rPr>
              <a:t>The two concurrences did more work than the majority. </a:t>
            </a:r>
            <a:r>
              <a:rPr lang="en-US" sz="1350" dirty="0">
                <a:solidFill>
                  <a:srgbClr val="33405E"/>
                </a:solidFill>
                <a:latin typeface="Calibri" pitchFamily="34" charset="0"/>
                <a:ea typeface="Calibri" pitchFamily="34" charset="-122"/>
                <a:cs typeface="Calibri" pitchFamily="34" charset="-120"/>
              </a:rPr>
              <a:t>Roberts, C.J. read the four factors as continuity with historical practice; Kennedy, J. warned that for licensing firms the injunction becomes “a bargaining tool to charge exorbitant fees.” That sentence supplied the hook for treating NPE status as a reason to deny.</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DATA &amp; METHOD</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Five nested populations, 2000–2026</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Full district court record, queried for cases pending January 1, 2005 – May 15, 2026.</a:t>
            </a:r>
            <a:endParaRPr lang="en-US" sz="1450" dirty="0"/>
          </a:p>
        </p:txBody>
      </p:sp>
      <p:sp>
        <p:nvSpPr>
          <p:cNvPr id="5" name="Shape 3"/>
          <p:cNvSpPr/>
          <p:nvPr/>
        </p:nvSpPr>
        <p:spPr>
          <a:xfrm>
            <a:off x="548640" y="1783080"/>
            <a:ext cx="11091672" cy="621792"/>
          </a:xfrm>
          <a:prstGeom prst="roundRect">
            <a:avLst>
              <a:gd name="adj" fmla="val 5882"/>
            </a:avLst>
          </a:prstGeom>
          <a:solidFill>
            <a:srgbClr val="E4E9F5"/>
          </a:solidFill>
          <a:ln w="12700">
            <a:solidFill>
              <a:srgbClr val="E4E9F5"/>
            </a:solidFill>
            <a:prstDash val="solid"/>
          </a:ln>
        </p:spPr>
        <p:txBody>
          <a:bodyPr/>
          <a:lstStyle/>
          <a:p>
            <a:endParaRPr lang="en-US"/>
          </a:p>
        </p:txBody>
      </p:sp>
      <p:sp>
        <p:nvSpPr>
          <p:cNvPr id="6" name="Text 4"/>
          <p:cNvSpPr/>
          <p:nvPr/>
        </p:nvSpPr>
        <p:spPr>
          <a:xfrm>
            <a:off x="768096" y="1865376"/>
            <a:ext cx="1783080" cy="457200"/>
          </a:xfrm>
          <a:prstGeom prst="rect">
            <a:avLst/>
          </a:prstGeom>
          <a:noFill/>
          <a:ln/>
        </p:spPr>
        <p:txBody>
          <a:bodyPr wrap="square" lIns="0" tIns="0" rIns="0" bIns="0" rtlCol="0" anchor="ctr"/>
          <a:lstStyle/>
          <a:p>
            <a:pPr marL="0" indent="0">
              <a:buNone/>
            </a:pPr>
            <a:r>
              <a:rPr lang="en-US" sz="2000" b="1" dirty="0">
                <a:solidFill>
                  <a:srgbClr val="1E2761"/>
                </a:solidFill>
                <a:latin typeface="Cambria" pitchFamily="34" charset="0"/>
                <a:ea typeface="Cambria" pitchFamily="34" charset="-122"/>
                <a:cs typeface="Cambria" pitchFamily="34" charset="-120"/>
              </a:rPr>
              <a:t>3,696,908</a:t>
            </a:r>
            <a:endParaRPr lang="en-US" sz="2000" dirty="0"/>
          </a:p>
        </p:txBody>
      </p:sp>
      <p:sp>
        <p:nvSpPr>
          <p:cNvPr id="7" name="Text 5"/>
          <p:cNvSpPr/>
          <p:nvPr/>
        </p:nvSpPr>
        <p:spPr>
          <a:xfrm>
            <a:off x="2651760" y="1929384"/>
            <a:ext cx="8759952" cy="365760"/>
          </a:xfrm>
          <a:prstGeom prst="rect">
            <a:avLst/>
          </a:prstGeom>
          <a:noFill/>
          <a:ln/>
        </p:spPr>
        <p:txBody>
          <a:bodyPr wrap="square" lIns="0" tIns="0" rIns="0" bIns="0" rtlCol="0" anchor="ctr"/>
          <a:lstStyle/>
          <a:p>
            <a:pPr marL="0" indent="0">
              <a:buNone/>
            </a:pPr>
            <a:r>
              <a:rPr lang="en-US" sz="1300" dirty="0">
                <a:solidFill>
                  <a:srgbClr val="1E2761"/>
                </a:solidFill>
                <a:latin typeface="Calibri" pitchFamily="34" charset="0"/>
                <a:ea typeface="Calibri" pitchFamily="34" charset="-122"/>
                <a:cs typeface="Calibri" pitchFamily="34" charset="-120"/>
              </a:rPr>
              <a:t>Federal civil cases pending</a:t>
            </a:r>
            <a:endParaRPr lang="en-US" sz="1300" dirty="0"/>
          </a:p>
        </p:txBody>
      </p:sp>
      <p:sp>
        <p:nvSpPr>
          <p:cNvPr id="8" name="Shape 6"/>
          <p:cNvSpPr/>
          <p:nvPr/>
        </p:nvSpPr>
        <p:spPr>
          <a:xfrm>
            <a:off x="548640" y="2514600"/>
            <a:ext cx="9144000" cy="621792"/>
          </a:xfrm>
          <a:prstGeom prst="roundRect">
            <a:avLst>
              <a:gd name="adj" fmla="val 5882"/>
            </a:avLst>
          </a:prstGeom>
          <a:solidFill>
            <a:srgbClr val="C6D3EE"/>
          </a:solidFill>
          <a:ln w="12700">
            <a:solidFill>
              <a:srgbClr val="C6D3EE"/>
            </a:solidFill>
            <a:prstDash val="solid"/>
          </a:ln>
        </p:spPr>
        <p:txBody>
          <a:bodyPr/>
          <a:lstStyle/>
          <a:p>
            <a:endParaRPr lang="en-US"/>
          </a:p>
        </p:txBody>
      </p:sp>
      <p:sp>
        <p:nvSpPr>
          <p:cNvPr id="9" name="Text 7"/>
          <p:cNvSpPr/>
          <p:nvPr/>
        </p:nvSpPr>
        <p:spPr>
          <a:xfrm>
            <a:off x="768096" y="2596896"/>
            <a:ext cx="1783080" cy="457200"/>
          </a:xfrm>
          <a:prstGeom prst="rect">
            <a:avLst/>
          </a:prstGeom>
          <a:noFill/>
          <a:ln/>
        </p:spPr>
        <p:txBody>
          <a:bodyPr wrap="square" lIns="0" tIns="0" rIns="0" bIns="0" rtlCol="0" anchor="ctr"/>
          <a:lstStyle/>
          <a:p>
            <a:pPr marL="0" indent="0">
              <a:buNone/>
            </a:pPr>
            <a:r>
              <a:rPr lang="en-US" sz="2000" b="1" dirty="0">
                <a:solidFill>
                  <a:srgbClr val="1E2761"/>
                </a:solidFill>
                <a:latin typeface="Cambria" pitchFamily="34" charset="0"/>
              </a:rPr>
              <a:t>90,508</a:t>
            </a:r>
            <a:endParaRPr lang="en-US" sz="2000" dirty="0"/>
          </a:p>
        </p:txBody>
      </p:sp>
      <p:sp>
        <p:nvSpPr>
          <p:cNvPr id="10" name="Text 8"/>
          <p:cNvSpPr/>
          <p:nvPr/>
        </p:nvSpPr>
        <p:spPr>
          <a:xfrm>
            <a:off x="2651760" y="2660904"/>
            <a:ext cx="6812280" cy="365760"/>
          </a:xfrm>
          <a:prstGeom prst="rect">
            <a:avLst/>
          </a:prstGeom>
          <a:noFill/>
          <a:ln/>
        </p:spPr>
        <p:txBody>
          <a:bodyPr wrap="square" lIns="0" tIns="0" rIns="0" bIns="0" rtlCol="0" anchor="ctr"/>
          <a:lstStyle/>
          <a:p>
            <a:pPr marL="0" indent="0">
              <a:buNone/>
            </a:pPr>
            <a:r>
              <a:rPr lang="en-US" sz="1300" dirty="0">
                <a:solidFill>
                  <a:srgbClr val="1E2761"/>
                </a:solidFill>
                <a:latin typeface="Calibri" pitchFamily="34" charset="0"/>
                <a:ea typeface="Calibri" pitchFamily="34" charset="-122"/>
                <a:cs typeface="Calibri" pitchFamily="34" charset="-120"/>
              </a:rPr>
              <a:t>Patent cases</a:t>
            </a:r>
            <a:endParaRPr lang="en-US" sz="1300" dirty="0"/>
          </a:p>
        </p:txBody>
      </p:sp>
      <p:sp>
        <p:nvSpPr>
          <p:cNvPr id="11" name="Text 9"/>
          <p:cNvSpPr/>
          <p:nvPr/>
        </p:nvSpPr>
        <p:spPr>
          <a:xfrm>
            <a:off x="9921240" y="2670048"/>
            <a:ext cx="1721815" cy="365760"/>
          </a:xfrm>
          <a:prstGeom prst="rect">
            <a:avLst/>
          </a:prstGeom>
          <a:noFill/>
          <a:ln/>
        </p:spPr>
        <p:txBody>
          <a:bodyPr wrap="square" lIns="0" tIns="0" rIns="0" bIns="0" rtlCol="0" anchor="t"/>
          <a:lstStyle/>
          <a:p>
            <a:pPr marL="0" indent="0">
              <a:buNone/>
            </a:pPr>
            <a:r>
              <a:rPr lang="en-US" sz="1150" i="1" dirty="0">
                <a:solidFill>
                  <a:srgbClr val="5A6484"/>
                </a:solidFill>
                <a:latin typeface="Calibri" pitchFamily="34" charset="0"/>
                <a:ea typeface="Calibri" pitchFamily="34" charset="-122"/>
                <a:cs typeface="Calibri" pitchFamily="34" charset="-120"/>
              </a:rPr>
              <a:t>≈ 2% of the federal civil docket</a:t>
            </a:r>
            <a:endParaRPr lang="en-US" sz="1150" dirty="0"/>
          </a:p>
        </p:txBody>
      </p:sp>
      <p:sp>
        <p:nvSpPr>
          <p:cNvPr id="12" name="Shape 10"/>
          <p:cNvSpPr/>
          <p:nvPr/>
        </p:nvSpPr>
        <p:spPr>
          <a:xfrm>
            <a:off x="548640" y="3246120"/>
            <a:ext cx="6949440" cy="621792"/>
          </a:xfrm>
          <a:prstGeom prst="roundRect">
            <a:avLst>
              <a:gd name="adj" fmla="val 5882"/>
            </a:avLst>
          </a:prstGeom>
          <a:solidFill>
            <a:srgbClr val="8FAEE0"/>
          </a:solidFill>
          <a:ln w="12700">
            <a:solidFill>
              <a:srgbClr val="8FAEE0"/>
            </a:solidFill>
            <a:prstDash val="solid"/>
          </a:ln>
        </p:spPr>
        <p:txBody>
          <a:bodyPr/>
          <a:lstStyle/>
          <a:p>
            <a:endParaRPr lang="en-US"/>
          </a:p>
        </p:txBody>
      </p:sp>
      <p:sp>
        <p:nvSpPr>
          <p:cNvPr id="13" name="Text 11"/>
          <p:cNvSpPr/>
          <p:nvPr/>
        </p:nvSpPr>
        <p:spPr>
          <a:xfrm>
            <a:off x="768096" y="3328416"/>
            <a:ext cx="1783080" cy="457200"/>
          </a:xfrm>
          <a:prstGeom prst="rect">
            <a:avLst/>
          </a:prstGeom>
          <a:noFill/>
          <a:ln/>
        </p:spPr>
        <p:txBody>
          <a:bodyPr wrap="square" lIns="0" tIns="0" rIns="0" bIns="0" rtlCol="0" anchor="ctr"/>
          <a:lstStyle/>
          <a:p>
            <a:pPr marL="0" indent="0">
              <a:buNone/>
            </a:pPr>
            <a:r>
              <a:rPr lang="en-US" sz="2000" b="1" dirty="0">
                <a:solidFill>
                  <a:srgbClr val="1E2761"/>
                </a:solidFill>
                <a:latin typeface="Cambria" pitchFamily="34" charset="0"/>
              </a:rPr>
              <a:t>9,805</a:t>
            </a:r>
            <a:endParaRPr lang="en-US" sz="2000" dirty="0"/>
          </a:p>
        </p:txBody>
      </p:sp>
      <p:sp>
        <p:nvSpPr>
          <p:cNvPr id="14" name="Text 12"/>
          <p:cNvSpPr/>
          <p:nvPr/>
        </p:nvSpPr>
        <p:spPr>
          <a:xfrm>
            <a:off x="2651760" y="3392424"/>
            <a:ext cx="4617720" cy="365760"/>
          </a:xfrm>
          <a:prstGeom prst="rect">
            <a:avLst/>
          </a:prstGeom>
          <a:noFill/>
          <a:ln/>
        </p:spPr>
        <p:txBody>
          <a:bodyPr wrap="square" lIns="0" tIns="0" rIns="0" bIns="0" rtlCol="0" anchor="ctr"/>
          <a:lstStyle/>
          <a:p>
            <a:pPr marL="0" indent="0">
              <a:buNone/>
            </a:pPr>
            <a:r>
              <a:rPr lang="en-US" sz="1300" dirty="0">
                <a:solidFill>
                  <a:srgbClr val="1E2761"/>
                </a:solidFill>
                <a:latin typeface="Calibri" pitchFamily="34" charset="0"/>
                <a:ea typeface="Calibri" pitchFamily="34" charset="-122"/>
                <a:cs typeface="Calibri" pitchFamily="34" charset="-120"/>
              </a:rPr>
              <a:t>Final dispositions — merits, consent, default, contested dismissal</a:t>
            </a:r>
            <a:endParaRPr lang="en-US" sz="1300" dirty="0"/>
          </a:p>
        </p:txBody>
      </p:sp>
      <p:sp>
        <p:nvSpPr>
          <p:cNvPr id="15" name="Text 13"/>
          <p:cNvSpPr/>
          <p:nvPr/>
        </p:nvSpPr>
        <p:spPr>
          <a:xfrm>
            <a:off x="7726680" y="3401568"/>
            <a:ext cx="3916375" cy="365760"/>
          </a:xfrm>
          <a:prstGeom prst="rect">
            <a:avLst/>
          </a:prstGeom>
          <a:noFill/>
          <a:ln/>
        </p:spPr>
        <p:txBody>
          <a:bodyPr wrap="square" lIns="0" tIns="0" rIns="0" bIns="0" rtlCol="0" anchor="t"/>
          <a:lstStyle/>
          <a:p>
            <a:pPr marL="0" indent="0">
              <a:buNone/>
            </a:pPr>
            <a:r>
              <a:rPr lang="en-US" sz="1150" i="1" dirty="0">
                <a:solidFill>
                  <a:srgbClr val="5A6484"/>
                </a:solidFill>
                <a:latin typeface="Calibri" pitchFamily="34" charset="0"/>
                <a:ea typeface="Calibri" pitchFamily="34" charset="-122"/>
                <a:cs typeface="Calibri" pitchFamily="34" charset="-120"/>
              </a:rPr>
              <a:t>≈ 10% of patent cases</a:t>
            </a:r>
            <a:endParaRPr lang="en-US" sz="1150" dirty="0"/>
          </a:p>
        </p:txBody>
      </p:sp>
      <p:sp>
        <p:nvSpPr>
          <p:cNvPr id="16" name="Shape 14"/>
          <p:cNvSpPr/>
          <p:nvPr/>
        </p:nvSpPr>
        <p:spPr>
          <a:xfrm>
            <a:off x="548640" y="3977640"/>
            <a:ext cx="5029200" cy="621792"/>
          </a:xfrm>
          <a:prstGeom prst="roundRect">
            <a:avLst>
              <a:gd name="adj" fmla="val 5882"/>
            </a:avLst>
          </a:prstGeom>
          <a:solidFill>
            <a:srgbClr val="3E5AA0"/>
          </a:solidFill>
          <a:ln w="12700">
            <a:solidFill>
              <a:srgbClr val="3E5AA0"/>
            </a:solidFill>
            <a:prstDash val="solid"/>
          </a:ln>
        </p:spPr>
        <p:txBody>
          <a:bodyPr/>
          <a:lstStyle/>
          <a:p>
            <a:endParaRPr lang="en-US"/>
          </a:p>
        </p:txBody>
      </p:sp>
      <p:sp>
        <p:nvSpPr>
          <p:cNvPr id="17" name="Text 15"/>
          <p:cNvSpPr/>
          <p:nvPr/>
        </p:nvSpPr>
        <p:spPr>
          <a:xfrm>
            <a:off x="768096" y="4059936"/>
            <a:ext cx="1783080" cy="457200"/>
          </a:xfrm>
          <a:prstGeom prst="rect">
            <a:avLst/>
          </a:prstGeom>
          <a:noFill/>
          <a:ln/>
        </p:spPr>
        <p:txBody>
          <a:bodyPr wrap="square" lIns="0" tIns="0" rIns="0" bIns="0" rtlCol="0" anchor="ctr"/>
          <a:lstStyle/>
          <a:p>
            <a:pPr marL="0" indent="0">
              <a:buNone/>
            </a:pPr>
            <a:r>
              <a:rPr lang="en-US" sz="2000" b="1">
                <a:solidFill>
                  <a:srgbClr val="FFFFFF"/>
                </a:solidFill>
                <a:latin typeface="Cambria" pitchFamily="34" charset="0"/>
                <a:ea typeface="Cambria" pitchFamily="34" charset="-122"/>
                <a:cs typeface="Cambria" pitchFamily="34" charset="-120"/>
              </a:rPr>
              <a:t>4,001</a:t>
            </a:r>
            <a:endParaRPr lang="en-US" sz="2000" dirty="0"/>
          </a:p>
        </p:txBody>
      </p:sp>
      <p:sp>
        <p:nvSpPr>
          <p:cNvPr id="18" name="Text 16"/>
          <p:cNvSpPr/>
          <p:nvPr/>
        </p:nvSpPr>
        <p:spPr>
          <a:xfrm>
            <a:off x="5833872" y="4096512"/>
            <a:ext cx="5809183" cy="420624"/>
          </a:xfrm>
          <a:prstGeom prst="rect">
            <a:avLst/>
          </a:prstGeom>
          <a:noFill/>
          <a:ln/>
        </p:spPr>
        <p:txBody>
          <a:bodyPr wrap="square" lIns="0" tIns="0" rIns="0" bIns="0" rtlCol="0" anchor="t"/>
          <a:lstStyle/>
          <a:p>
            <a:pPr marL="0" indent="0">
              <a:buNone/>
            </a:pPr>
            <a:r>
              <a:rPr lang="en-US" sz="1250" b="1" dirty="0">
                <a:solidFill>
                  <a:srgbClr val="1E2761"/>
                </a:solidFill>
                <a:latin typeface="Calibri" pitchFamily="34" charset="0"/>
                <a:ea typeface="Calibri" pitchFamily="34" charset="-122"/>
                <a:cs typeface="Calibri" pitchFamily="34" charset="-120"/>
              </a:rPr>
              <a:t>Contested merits rulings  </a:t>
            </a:r>
            <a:r>
              <a:rPr lang="en-US" sz="1250" i="1" dirty="0">
                <a:solidFill>
                  <a:srgbClr val="5A6484"/>
                </a:solidFill>
                <a:latin typeface="Calibri" pitchFamily="34" charset="0"/>
                <a:ea typeface="Calibri" pitchFamily="34" charset="-122"/>
                <a:cs typeface="Calibri" pitchFamily="34" charset="-120"/>
              </a:rPr>
              <a:t>JMOL, pleadings, summary judgment, trial — the denominator for eBay's four factors</a:t>
            </a:r>
            <a:endParaRPr lang="en-US" sz="1250" dirty="0"/>
          </a:p>
        </p:txBody>
      </p:sp>
      <p:sp>
        <p:nvSpPr>
          <p:cNvPr id="19" name="Shape 17"/>
          <p:cNvSpPr/>
          <p:nvPr/>
        </p:nvSpPr>
        <p:spPr>
          <a:xfrm>
            <a:off x="538366" y="4709160"/>
            <a:ext cx="3383280" cy="621792"/>
          </a:xfrm>
          <a:prstGeom prst="roundRect">
            <a:avLst>
              <a:gd name="adj" fmla="val 5882"/>
            </a:avLst>
          </a:prstGeom>
          <a:solidFill>
            <a:srgbClr val="1E2761"/>
          </a:solidFill>
          <a:ln w="12700">
            <a:solidFill>
              <a:srgbClr val="1E2761"/>
            </a:solidFill>
            <a:prstDash val="solid"/>
          </a:ln>
        </p:spPr>
        <p:txBody>
          <a:bodyPr/>
          <a:lstStyle/>
          <a:p>
            <a:endParaRPr lang="en-US"/>
          </a:p>
        </p:txBody>
      </p:sp>
      <p:sp>
        <p:nvSpPr>
          <p:cNvPr id="20" name="Text 18"/>
          <p:cNvSpPr/>
          <p:nvPr/>
        </p:nvSpPr>
        <p:spPr>
          <a:xfrm>
            <a:off x="768096" y="4791456"/>
            <a:ext cx="1783080" cy="457200"/>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rPr>
              <a:t>684</a:t>
            </a:r>
            <a:endParaRPr lang="en-US" sz="2000" dirty="0"/>
          </a:p>
        </p:txBody>
      </p:sp>
      <p:sp>
        <p:nvSpPr>
          <p:cNvPr id="21" name="Text 19"/>
          <p:cNvSpPr/>
          <p:nvPr/>
        </p:nvSpPr>
        <p:spPr>
          <a:xfrm>
            <a:off x="4187952" y="4828032"/>
            <a:ext cx="7455103" cy="420624"/>
          </a:xfrm>
          <a:prstGeom prst="rect">
            <a:avLst/>
          </a:prstGeom>
          <a:noFill/>
          <a:ln/>
        </p:spPr>
        <p:txBody>
          <a:bodyPr wrap="square" lIns="0" tIns="0" rIns="0" bIns="0" rtlCol="0" anchor="t"/>
          <a:lstStyle/>
          <a:p>
            <a:pPr marL="0" indent="0">
              <a:buNone/>
            </a:pPr>
            <a:r>
              <a:rPr lang="en-US" sz="1250" b="1" dirty="0">
                <a:solidFill>
                  <a:srgbClr val="1E2761"/>
                </a:solidFill>
                <a:latin typeface="Calibri" pitchFamily="34" charset="0"/>
                <a:ea typeface="Calibri" pitchFamily="34" charset="-122"/>
                <a:cs typeface="Calibri" pitchFamily="34" charset="-120"/>
              </a:rPr>
              <a:t>Contested permanent injunctions  </a:t>
            </a:r>
            <a:r>
              <a:rPr lang="en-US" sz="1250" i="1" dirty="0">
                <a:solidFill>
                  <a:srgbClr val="5A6484"/>
                </a:solidFill>
                <a:latin typeface="Calibri" pitchFamily="34" charset="0"/>
                <a:ea typeface="Calibri" pitchFamily="34" charset="-122"/>
                <a:cs typeface="Calibri" pitchFamily="34" charset="-120"/>
              </a:rPr>
              <a:t>of 4,001 recorded injunctions — the rest are consent or default</a:t>
            </a:r>
            <a:endParaRPr lang="en-US" sz="1250" dirty="0"/>
          </a:p>
        </p:txBody>
      </p:sp>
      <p:sp>
        <p:nvSpPr>
          <p:cNvPr id="22" name="Shape 20"/>
          <p:cNvSpPr/>
          <p:nvPr/>
        </p:nvSpPr>
        <p:spPr>
          <a:xfrm>
            <a:off x="548640" y="5440680"/>
            <a:ext cx="1828800" cy="621792"/>
          </a:xfrm>
          <a:prstGeom prst="roundRect">
            <a:avLst>
              <a:gd name="adj" fmla="val 5882"/>
            </a:avLst>
          </a:prstGeom>
          <a:solidFill>
            <a:srgbClr val="B3202C"/>
          </a:solidFill>
          <a:ln w="12700">
            <a:solidFill>
              <a:srgbClr val="B3202C"/>
            </a:solidFill>
            <a:prstDash val="solid"/>
          </a:ln>
        </p:spPr>
        <p:txBody>
          <a:bodyPr/>
          <a:lstStyle/>
          <a:p>
            <a:endParaRPr lang="en-US"/>
          </a:p>
        </p:txBody>
      </p:sp>
      <p:sp>
        <p:nvSpPr>
          <p:cNvPr id="23" name="Text 21"/>
          <p:cNvSpPr/>
          <p:nvPr/>
        </p:nvSpPr>
        <p:spPr>
          <a:xfrm>
            <a:off x="768096" y="5522976"/>
            <a:ext cx="1783080" cy="457200"/>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rPr>
              <a:t>66</a:t>
            </a:r>
            <a:endParaRPr lang="en-US" sz="2000" dirty="0"/>
          </a:p>
        </p:txBody>
      </p:sp>
      <p:sp>
        <p:nvSpPr>
          <p:cNvPr id="24" name="Text 22"/>
          <p:cNvSpPr/>
          <p:nvPr/>
        </p:nvSpPr>
        <p:spPr>
          <a:xfrm>
            <a:off x="2633472" y="5559552"/>
            <a:ext cx="9009583" cy="420624"/>
          </a:xfrm>
          <a:prstGeom prst="rect">
            <a:avLst/>
          </a:prstGeom>
          <a:noFill/>
          <a:ln/>
        </p:spPr>
        <p:txBody>
          <a:bodyPr wrap="square" lIns="0" tIns="0" rIns="0" bIns="0" rtlCol="0" anchor="t"/>
          <a:lstStyle/>
          <a:p>
            <a:pPr marL="0" indent="0">
              <a:buNone/>
            </a:pPr>
            <a:r>
              <a:rPr lang="en-US" sz="1250" b="1" dirty="0">
                <a:solidFill>
                  <a:srgbClr val="1E2761"/>
                </a:solidFill>
                <a:latin typeface="Calibri" pitchFamily="34" charset="0"/>
                <a:ea typeface="Calibri" pitchFamily="34" charset="-122"/>
                <a:cs typeface="Calibri" pitchFamily="34" charset="-120"/>
              </a:rPr>
              <a:t>Four-factor denials  </a:t>
            </a:r>
            <a:r>
              <a:rPr lang="en-US" sz="1250" i="1" dirty="0">
                <a:solidFill>
                  <a:srgbClr val="5A6484"/>
                </a:solidFill>
                <a:latin typeface="Calibri" pitchFamily="34" charset="0"/>
                <a:ea typeface="Calibri" pitchFamily="34" charset="-122"/>
                <a:cs typeface="Calibri" pitchFamily="34" charset="-120"/>
              </a:rPr>
              <a:t>twenty years, all districts</a:t>
            </a:r>
            <a:endParaRPr lang="en-US" sz="1250" dirty="0"/>
          </a:p>
        </p:txBody>
      </p:sp>
      <p:sp>
        <p:nvSpPr>
          <p:cNvPr id="25" name="Text 23"/>
          <p:cNvSpPr/>
          <p:nvPr/>
        </p:nvSpPr>
        <p:spPr>
          <a:xfrm>
            <a:off x="548640" y="6355080"/>
            <a:ext cx="11094415" cy="274320"/>
          </a:xfrm>
          <a:prstGeom prst="rect">
            <a:avLst/>
          </a:prstGeom>
          <a:noFill/>
          <a:ln/>
        </p:spPr>
        <p:txBody>
          <a:bodyPr wrap="square" lIns="0" tIns="0" rIns="0" bIns="0" rtlCol="0" anchor="ctr"/>
          <a:lstStyle/>
          <a:p>
            <a:pPr marL="0" indent="0">
              <a:buNone/>
            </a:pPr>
            <a:r>
              <a:rPr lang="en-US" sz="1000" i="1" dirty="0">
                <a:solidFill>
                  <a:srgbClr val="97A0BC"/>
                </a:solidFill>
                <a:latin typeface="Calibri" pitchFamily="34" charset="0"/>
                <a:ea typeface="Calibri" pitchFamily="34" charset="-122"/>
                <a:cs typeface="Calibri" pitchFamily="34" charset="-120"/>
              </a:rPr>
              <a:t>Hand-coded for the multivariate analysis: PTAB and ITC proceedings, inventor residency, claim scope, infringement theory. The contested-merits series extends back to 2000 for a pre-eBay baseline.</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THE WHOLE POPULATION</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Every permanent injunction, by procedural posture</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Figure 1A. All recorded permanent injunctions, 2000–May 2026 (N = 5,666).</a:t>
            </a:r>
            <a:endParaRPr lang="en-US" sz="1450" dirty="0"/>
          </a:p>
        </p:txBody>
      </p:sp>
      <p:sp>
        <p:nvSpPr>
          <p:cNvPr id="5" name="Shape 3"/>
          <p:cNvSpPr/>
          <p:nvPr/>
        </p:nvSpPr>
        <p:spPr>
          <a:xfrm>
            <a:off x="548640" y="2057400"/>
            <a:ext cx="6853428" cy="841248"/>
          </a:xfrm>
          <a:prstGeom prst="rect">
            <a:avLst/>
          </a:prstGeom>
          <a:solidFill>
            <a:srgbClr val="CADCFC"/>
          </a:solidFill>
          <a:ln w="19050">
            <a:solidFill>
              <a:srgbClr val="FFFFFF"/>
            </a:solidFill>
            <a:prstDash val="solid"/>
          </a:ln>
        </p:spPr>
        <p:txBody>
          <a:bodyPr/>
          <a:lstStyle/>
          <a:p>
            <a:endParaRPr lang="en-US"/>
          </a:p>
        </p:txBody>
      </p:sp>
      <p:sp>
        <p:nvSpPr>
          <p:cNvPr id="6" name="Text 4"/>
          <p:cNvSpPr/>
          <p:nvPr/>
        </p:nvSpPr>
        <p:spPr>
          <a:xfrm>
            <a:off x="548640" y="2185416"/>
            <a:ext cx="6853428" cy="347472"/>
          </a:xfrm>
          <a:prstGeom prst="rect">
            <a:avLst/>
          </a:prstGeom>
          <a:noFill/>
          <a:ln/>
        </p:spPr>
        <p:txBody>
          <a:bodyPr wrap="square" lIns="0" tIns="0" rIns="0" bIns="0" rtlCol="0" anchor="ctr"/>
          <a:lstStyle/>
          <a:p>
            <a:pPr marL="0" indent="0" algn="ctr">
              <a:buNone/>
            </a:pPr>
            <a:r>
              <a:rPr lang="en-US" sz="2000" b="1" dirty="0">
                <a:solidFill>
                  <a:srgbClr val="1E2761"/>
                </a:solidFill>
                <a:latin typeface="Cambria" pitchFamily="34" charset="0"/>
                <a:ea typeface="Cambria" pitchFamily="34" charset="-122"/>
                <a:cs typeface="Cambria" pitchFamily="34" charset="-120"/>
              </a:rPr>
              <a:t>61.8%</a:t>
            </a:r>
            <a:endParaRPr lang="en-US" sz="2000" dirty="0"/>
          </a:p>
        </p:txBody>
      </p:sp>
      <p:sp>
        <p:nvSpPr>
          <p:cNvPr id="7" name="Text 5"/>
          <p:cNvSpPr/>
          <p:nvPr/>
        </p:nvSpPr>
        <p:spPr>
          <a:xfrm>
            <a:off x="548640" y="2532888"/>
            <a:ext cx="6853428" cy="274320"/>
          </a:xfrm>
          <a:prstGeom prst="rect">
            <a:avLst/>
          </a:prstGeom>
          <a:noFill/>
          <a:ln/>
        </p:spPr>
        <p:txBody>
          <a:bodyPr wrap="square" lIns="0" tIns="0" rIns="0" bIns="0" rtlCol="0" anchor="ctr"/>
          <a:lstStyle/>
          <a:p>
            <a:pPr marL="0" indent="0" algn="ctr">
              <a:buNone/>
            </a:pPr>
            <a:r>
              <a:rPr lang="en-US" sz="1150" dirty="0">
                <a:solidFill>
                  <a:srgbClr val="1E2761"/>
                </a:solidFill>
                <a:latin typeface="Calibri" pitchFamily="34" charset="0"/>
                <a:ea typeface="Calibri" pitchFamily="34" charset="-122"/>
                <a:cs typeface="Calibri" pitchFamily="34" charset="-120"/>
              </a:rPr>
              <a:t>Consent judgment  (3,500)</a:t>
            </a:r>
            <a:endParaRPr lang="en-US" sz="1150" dirty="0"/>
          </a:p>
        </p:txBody>
      </p:sp>
      <p:sp>
        <p:nvSpPr>
          <p:cNvPr id="8" name="Shape 6"/>
          <p:cNvSpPr/>
          <p:nvPr/>
        </p:nvSpPr>
        <p:spPr>
          <a:xfrm>
            <a:off x="7402068" y="2057400"/>
            <a:ext cx="2348179" cy="841248"/>
          </a:xfrm>
          <a:prstGeom prst="rect">
            <a:avLst/>
          </a:prstGeom>
          <a:solidFill>
            <a:srgbClr val="8FAEE0"/>
          </a:solidFill>
          <a:ln w="19050">
            <a:solidFill>
              <a:srgbClr val="FFFFFF"/>
            </a:solidFill>
            <a:prstDash val="solid"/>
          </a:ln>
        </p:spPr>
        <p:txBody>
          <a:bodyPr/>
          <a:lstStyle/>
          <a:p>
            <a:endParaRPr lang="en-US"/>
          </a:p>
        </p:txBody>
      </p:sp>
      <p:sp>
        <p:nvSpPr>
          <p:cNvPr id="9" name="Text 7"/>
          <p:cNvSpPr/>
          <p:nvPr/>
        </p:nvSpPr>
        <p:spPr>
          <a:xfrm>
            <a:off x="7402068" y="2185416"/>
            <a:ext cx="2348179" cy="347472"/>
          </a:xfrm>
          <a:prstGeom prst="rect">
            <a:avLst/>
          </a:prstGeom>
          <a:noFill/>
          <a:ln/>
        </p:spPr>
        <p:txBody>
          <a:bodyPr wrap="square" lIns="0" tIns="0" rIns="0" bIns="0" rtlCol="0" anchor="ctr"/>
          <a:lstStyle/>
          <a:p>
            <a:pPr marL="0" indent="0" algn="ctr">
              <a:buNone/>
            </a:pPr>
            <a:r>
              <a:rPr lang="en-US" sz="2000" b="1" dirty="0">
                <a:solidFill>
                  <a:srgbClr val="1E2761"/>
                </a:solidFill>
                <a:latin typeface="Cambria" pitchFamily="34" charset="0"/>
                <a:ea typeface="Cambria" pitchFamily="34" charset="-122"/>
                <a:cs typeface="Cambria" pitchFamily="34" charset="-120"/>
              </a:rPr>
              <a:t>21.2%</a:t>
            </a:r>
            <a:endParaRPr lang="en-US" sz="2000" dirty="0"/>
          </a:p>
        </p:txBody>
      </p:sp>
      <p:sp>
        <p:nvSpPr>
          <p:cNvPr id="10" name="Text 8"/>
          <p:cNvSpPr/>
          <p:nvPr/>
        </p:nvSpPr>
        <p:spPr>
          <a:xfrm>
            <a:off x="7402068" y="2532888"/>
            <a:ext cx="2348179" cy="274320"/>
          </a:xfrm>
          <a:prstGeom prst="rect">
            <a:avLst/>
          </a:prstGeom>
          <a:noFill/>
          <a:ln/>
        </p:spPr>
        <p:txBody>
          <a:bodyPr wrap="square" lIns="0" tIns="0" rIns="0" bIns="0" rtlCol="0" anchor="ctr"/>
          <a:lstStyle/>
          <a:p>
            <a:pPr marL="0" indent="0" algn="ctr">
              <a:buNone/>
            </a:pPr>
            <a:r>
              <a:rPr lang="en-US" sz="1150" dirty="0">
                <a:solidFill>
                  <a:srgbClr val="1E2761"/>
                </a:solidFill>
                <a:latin typeface="Calibri" pitchFamily="34" charset="0"/>
                <a:ea typeface="Calibri" pitchFamily="34" charset="-122"/>
                <a:cs typeface="Calibri" pitchFamily="34" charset="-120"/>
              </a:rPr>
              <a:t>Default judgment  (1,199)</a:t>
            </a:r>
            <a:endParaRPr lang="en-US" sz="1150" dirty="0"/>
          </a:p>
        </p:txBody>
      </p:sp>
      <p:sp>
        <p:nvSpPr>
          <p:cNvPr id="11" name="Shape 9"/>
          <p:cNvSpPr/>
          <p:nvPr/>
        </p:nvSpPr>
        <p:spPr>
          <a:xfrm>
            <a:off x="9750247" y="2057400"/>
            <a:ext cx="1327709" cy="841248"/>
          </a:xfrm>
          <a:prstGeom prst="rect">
            <a:avLst/>
          </a:prstGeom>
          <a:solidFill>
            <a:srgbClr val="1E2761"/>
          </a:solidFill>
          <a:ln w="19050">
            <a:solidFill>
              <a:srgbClr val="FFFFFF"/>
            </a:solidFill>
            <a:prstDash val="solid"/>
          </a:ln>
        </p:spPr>
        <p:txBody>
          <a:bodyPr/>
          <a:lstStyle/>
          <a:p>
            <a:endParaRPr lang="en-US"/>
          </a:p>
        </p:txBody>
      </p:sp>
      <p:sp>
        <p:nvSpPr>
          <p:cNvPr id="12" name="Text 10"/>
          <p:cNvSpPr/>
          <p:nvPr/>
        </p:nvSpPr>
        <p:spPr>
          <a:xfrm>
            <a:off x="9750247" y="2185416"/>
            <a:ext cx="1327709" cy="347472"/>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12.0%</a:t>
            </a:r>
            <a:endParaRPr lang="en-US" sz="2000" dirty="0"/>
          </a:p>
        </p:txBody>
      </p:sp>
      <p:sp>
        <p:nvSpPr>
          <p:cNvPr id="13" name="Text 11"/>
          <p:cNvSpPr/>
          <p:nvPr/>
        </p:nvSpPr>
        <p:spPr>
          <a:xfrm>
            <a:off x="9750247" y="2532888"/>
            <a:ext cx="1327709" cy="274320"/>
          </a:xfrm>
          <a:prstGeom prst="rect">
            <a:avLst/>
          </a:prstGeom>
          <a:noFill/>
          <a:ln/>
        </p:spPr>
        <p:txBody>
          <a:bodyPr wrap="square" lIns="0" tIns="0" rIns="0" bIns="0" rtlCol="0" anchor="ctr"/>
          <a:lstStyle/>
          <a:p>
            <a:pPr marL="0" indent="0" algn="ctr">
              <a:buNone/>
            </a:pPr>
            <a:r>
              <a:rPr lang="en-US" sz="1150" dirty="0">
                <a:solidFill>
                  <a:srgbClr val="FFFFFF"/>
                </a:solidFill>
                <a:latin typeface="Calibri" pitchFamily="34" charset="0"/>
                <a:ea typeface="Calibri" pitchFamily="34" charset="-122"/>
                <a:cs typeface="Calibri" pitchFamily="34" charset="-120"/>
              </a:rPr>
              <a:t>Contested  (678)</a:t>
            </a:r>
            <a:endParaRPr lang="en-US" sz="1150" dirty="0"/>
          </a:p>
        </p:txBody>
      </p:sp>
      <p:sp>
        <p:nvSpPr>
          <p:cNvPr id="14" name="Shape 12"/>
          <p:cNvSpPr/>
          <p:nvPr/>
        </p:nvSpPr>
        <p:spPr>
          <a:xfrm>
            <a:off x="11077956" y="2057400"/>
            <a:ext cx="566014" cy="841248"/>
          </a:xfrm>
          <a:prstGeom prst="rect">
            <a:avLst/>
          </a:prstGeom>
          <a:solidFill>
            <a:srgbClr val="C6D3EE"/>
          </a:solidFill>
          <a:ln w="19050">
            <a:solidFill>
              <a:srgbClr val="FFFFFF"/>
            </a:solidFill>
            <a:prstDash val="solid"/>
          </a:ln>
        </p:spPr>
        <p:txBody>
          <a:bodyPr/>
          <a:lstStyle/>
          <a:p>
            <a:endParaRPr lang="en-US"/>
          </a:p>
        </p:txBody>
      </p:sp>
      <p:sp>
        <p:nvSpPr>
          <p:cNvPr id="15" name="Text 13"/>
          <p:cNvSpPr/>
          <p:nvPr/>
        </p:nvSpPr>
        <p:spPr>
          <a:xfrm>
            <a:off x="10378440" y="3008376"/>
            <a:ext cx="1810512" cy="548640"/>
          </a:xfrm>
          <a:prstGeom prst="rect">
            <a:avLst/>
          </a:prstGeom>
          <a:noFill/>
          <a:ln/>
        </p:spPr>
        <p:txBody>
          <a:bodyPr wrap="square" lIns="0" tIns="0" rIns="0" bIns="0" rtlCol="0" anchor="t"/>
          <a:lstStyle/>
          <a:p>
            <a:pPr marL="0" indent="0" algn="ctr">
              <a:buNone/>
            </a:pPr>
            <a:r>
              <a:rPr lang="en-US" sz="1100" dirty="0">
                <a:solidFill>
                  <a:srgbClr val="5A6484"/>
                </a:solidFill>
                <a:latin typeface="Calibri" pitchFamily="34" charset="0"/>
                <a:ea typeface="Calibri" pitchFamily="34" charset="-122"/>
                <a:cs typeface="Calibri" pitchFamily="34" charset="-120"/>
              </a:rPr>
              <a:t>Likely settlement</a:t>
            </a:r>
            <a:endParaRPr lang="en-US" sz="1100" dirty="0"/>
          </a:p>
          <a:p>
            <a:pPr marL="0" indent="0" algn="ctr">
              <a:buNone/>
            </a:pPr>
            <a:r>
              <a:rPr lang="en-US" sz="1100" dirty="0">
                <a:solidFill>
                  <a:srgbClr val="5A6484"/>
                </a:solidFill>
                <a:latin typeface="Calibri" pitchFamily="34" charset="0"/>
                <a:ea typeface="Calibri" pitchFamily="34" charset="-122"/>
                <a:cs typeface="Calibri" pitchFamily="34" charset="-120"/>
              </a:rPr>
              <a:t>5.1%  (289)</a:t>
            </a:r>
            <a:endParaRPr lang="en-US" sz="1100" dirty="0"/>
          </a:p>
        </p:txBody>
      </p:sp>
      <p:sp>
        <p:nvSpPr>
          <p:cNvPr id="16" name="Text 14"/>
          <p:cNvSpPr/>
          <p:nvPr/>
        </p:nvSpPr>
        <p:spPr>
          <a:xfrm>
            <a:off x="548640" y="3703320"/>
            <a:ext cx="5486400" cy="274320"/>
          </a:xfrm>
          <a:prstGeom prst="rect">
            <a:avLst/>
          </a:prstGeom>
          <a:noFill/>
          <a:ln/>
        </p:spPr>
        <p:txBody>
          <a:bodyPr wrap="square" lIns="0" tIns="0" rIns="0" bIns="0" rtlCol="0" anchor="ctr"/>
          <a:lstStyle/>
          <a:p>
            <a:pPr marL="0" indent="0">
              <a:buNone/>
            </a:pPr>
            <a:r>
              <a:rPr lang="en-US" sz="1150" b="1" kern="0" spc="150" dirty="0">
                <a:solidFill>
                  <a:srgbClr val="1E2761"/>
                </a:solidFill>
                <a:latin typeface="Calibri" pitchFamily="34" charset="0"/>
                <a:ea typeface="Calibri" pitchFamily="34" charset="-122"/>
                <a:cs typeface="Calibri" pitchFamily="34" charset="-120"/>
              </a:rPr>
              <a:t>INSIDE THE CONTESTED 12%</a:t>
            </a:r>
            <a:endParaRPr lang="en-US" sz="1150" dirty="0"/>
          </a:p>
        </p:txBody>
      </p:sp>
      <p:sp>
        <p:nvSpPr>
          <p:cNvPr id="17" name="Text 15"/>
          <p:cNvSpPr/>
          <p:nvPr/>
        </p:nvSpPr>
        <p:spPr>
          <a:xfrm>
            <a:off x="3200400" y="4041648"/>
            <a:ext cx="1371600" cy="274320"/>
          </a:xfrm>
          <a:prstGeom prst="rect">
            <a:avLst/>
          </a:prstGeom>
          <a:noFill/>
          <a:ln/>
        </p:spPr>
        <p:txBody>
          <a:bodyPr wrap="square" lIns="0" tIns="0" rIns="0" bIns="0" rtlCol="0" anchor="ctr"/>
          <a:lstStyle/>
          <a:p>
            <a:pPr marL="0" indent="0" algn="r">
              <a:buNone/>
            </a:pPr>
            <a:r>
              <a:rPr lang="en-US" sz="1100" b="1" dirty="0">
                <a:solidFill>
                  <a:srgbClr val="5A6484"/>
                </a:solidFill>
                <a:latin typeface="Calibri" pitchFamily="34" charset="0"/>
                <a:ea typeface="Calibri" pitchFamily="34" charset="-122"/>
                <a:cs typeface="Calibri" pitchFamily="34" charset="-120"/>
              </a:rPr>
              <a:t>Claimant win</a:t>
            </a:r>
            <a:endParaRPr lang="en-US" sz="1100" dirty="0"/>
          </a:p>
        </p:txBody>
      </p:sp>
      <p:sp>
        <p:nvSpPr>
          <p:cNvPr id="18" name="Text 16"/>
          <p:cNvSpPr/>
          <p:nvPr/>
        </p:nvSpPr>
        <p:spPr>
          <a:xfrm>
            <a:off x="4709160" y="4041648"/>
            <a:ext cx="1371600" cy="274320"/>
          </a:xfrm>
          <a:prstGeom prst="rect">
            <a:avLst/>
          </a:prstGeom>
          <a:noFill/>
          <a:ln/>
        </p:spPr>
        <p:txBody>
          <a:bodyPr wrap="square" lIns="0" tIns="0" rIns="0" bIns="0" rtlCol="0" anchor="ctr"/>
          <a:lstStyle/>
          <a:p>
            <a:pPr marL="0" indent="0" algn="r">
              <a:buNone/>
            </a:pPr>
            <a:r>
              <a:rPr lang="en-US" sz="1100" b="1" dirty="0">
                <a:solidFill>
                  <a:srgbClr val="5A6484"/>
                </a:solidFill>
                <a:latin typeface="Calibri" pitchFamily="34" charset="0"/>
                <a:ea typeface="Calibri" pitchFamily="34" charset="-122"/>
                <a:cs typeface="Calibri" pitchFamily="34" charset="-120"/>
              </a:rPr>
              <a:t>Defendant win</a:t>
            </a:r>
            <a:endParaRPr lang="en-US" sz="1100" dirty="0"/>
          </a:p>
        </p:txBody>
      </p:sp>
      <p:sp>
        <p:nvSpPr>
          <p:cNvPr id="19" name="Text 17"/>
          <p:cNvSpPr/>
          <p:nvPr/>
        </p:nvSpPr>
        <p:spPr>
          <a:xfrm>
            <a:off x="548640" y="4343400"/>
            <a:ext cx="2651760" cy="274320"/>
          </a:xfrm>
          <a:prstGeom prst="rect">
            <a:avLst/>
          </a:prstGeom>
          <a:noFill/>
          <a:ln/>
        </p:spPr>
        <p:txBody>
          <a:bodyPr wrap="square" lIns="0" tIns="0" rIns="0" bIns="0" rtlCol="0" anchor="ctr"/>
          <a:lstStyle/>
          <a:p>
            <a:pPr marL="0" indent="0">
              <a:buNone/>
            </a:pPr>
            <a:r>
              <a:rPr lang="en-US" sz="1250" dirty="0">
                <a:solidFill>
                  <a:srgbClr val="33405E"/>
                </a:solidFill>
                <a:latin typeface="Calibri" pitchFamily="34" charset="0"/>
                <a:ea typeface="Calibri" pitchFamily="34" charset="-122"/>
                <a:cs typeface="Calibri" pitchFamily="34" charset="-120"/>
              </a:rPr>
              <a:t>Trial</a:t>
            </a:r>
            <a:endParaRPr lang="en-US" sz="1250" dirty="0"/>
          </a:p>
        </p:txBody>
      </p:sp>
      <p:sp>
        <p:nvSpPr>
          <p:cNvPr id="20" name="Text 18"/>
          <p:cNvSpPr/>
          <p:nvPr/>
        </p:nvSpPr>
        <p:spPr>
          <a:xfrm>
            <a:off x="3200400" y="4343400"/>
            <a:ext cx="1371600" cy="274320"/>
          </a:xfrm>
          <a:prstGeom prst="rect">
            <a:avLst/>
          </a:prstGeom>
          <a:noFill/>
          <a:ln/>
        </p:spPr>
        <p:txBody>
          <a:bodyPr wrap="square" lIns="0" tIns="0" rIns="0" bIns="0" rtlCol="0" anchor="ctr"/>
          <a:lstStyle/>
          <a:p>
            <a:pPr marL="0" indent="0" algn="r">
              <a:buNone/>
            </a:pPr>
            <a:r>
              <a:rPr lang="en-US" sz="1250" dirty="0">
                <a:solidFill>
                  <a:srgbClr val="33405E"/>
                </a:solidFill>
                <a:latin typeface="Calibri" pitchFamily="34" charset="0"/>
                <a:ea typeface="Calibri" pitchFamily="34" charset="-122"/>
                <a:cs typeface="Calibri" pitchFamily="34" charset="-120"/>
              </a:rPr>
              <a:t>421</a:t>
            </a:r>
            <a:endParaRPr lang="en-US" sz="1250" dirty="0"/>
          </a:p>
        </p:txBody>
      </p:sp>
      <p:sp>
        <p:nvSpPr>
          <p:cNvPr id="21" name="Text 19"/>
          <p:cNvSpPr/>
          <p:nvPr/>
        </p:nvSpPr>
        <p:spPr>
          <a:xfrm>
            <a:off x="4709160" y="4343400"/>
            <a:ext cx="1371600" cy="274320"/>
          </a:xfrm>
          <a:prstGeom prst="rect">
            <a:avLst/>
          </a:prstGeom>
          <a:noFill/>
          <a:ln/>
        </p:spPr>
        <p:txBody>
          <a:bodyPr wrap="square" lIns="0" tIns="0" rIns="0" bIns="0" rtlCol="0" anchor="ctr"/>
          <a:lstStyle/>
          <a:p>
            <a:pPr marL="0" indent="0" algn="r">
              <a:buNone/>
            </a:pPr>
            <a:r>
              <a:rPr lang="en-US" sz="1250" dirty="0">
                <a:solidFill>
                  <a:srgbClr val="33405E"/>
                </a:solidFill>
                <a:latin typeface="Calibri" pitchFamily="34" charset="0"/>
                <a:ea typeface="Calibri" pitchFamily="34" charset="-122"/>
                <a:cs typeface="Calibri" pitchFamily="34" charset="-120"/>
              </a:rPr>
              <a:t>16</a:t>
            </a:r>
            <a:endParaRPr lang="en-US" sz="1250" dirty="0"/>
          </a:p>
        </p:txBody>
      </p:sp>
      <p:sp>
        <p:nvSpPr>
          <p:cNvPr id="22" name="Text 20"/>
          <p:cNvSpPr/>
          <p:nvPr/>
        </p:nvSpPr>
        <p:spPr>
          <a:xfrm>
            <a:off x="548640" y="4672584"/>
            <a:ext cx="2651760" cy="274320"/>
          </a:xfrm>
          <a:prstGeom prst="rect">
            <a:avLst/>
          </a:prstGeom>
          <a:noFill/>
          <a:ln/>
        </p:spPr>
        <p:txBody>
          <a:bodyPr wrap="square" lIns="0" tIns="0" rIns="0" bIns="0" rtlCol="0" anchor="ctr"/>
          <a:lstStyle/>
          <a:p>
            <a:pPr marL="0" indent="0">
              <a:buNone/>
            </a:pPr>
            <a:r>
              <a:rPr lang="en-US" sz="1250" dirty="0">
                <a:solidFill>
                  <a:srgbClr val="33405E"/>
                </a:solidFill>
                <a:latin typeface="Calibri" pitchFamily="34" charset="0"/>
                <a:ea typeface="Calibri" pitchFamily="34" charset="-122"/>
                <a:cs typeface="Calibri" pitchFamily="34" charset="-120"/>
              </a:rPr>
              <a:t>Summary judgment</a:t>
            </a:r>
            <a:endParaRPr lang="en-US" sz="1250" dirty="0"/>
          </a:p>
        </p:txBody>
      </p:sp>
      <p:sp>
        <p:nvSpPr>
          <p:cNvPr id="23" name="Text 21"/>
          <p:cNvSpPr/>
          <p:nvPr/>
        </p:nvSpPr>
        <p:spPr>
          <a:xfrm>
            <a:off x="3200400" y="4672584"/>
            <a:ext cx="1371600" cy="274320"/>
          </a:xfrm>
          <a:prstGeom prst="rect">
            <a:avLst/>
          </a:prstGeom>
          <a:noFill/>
          <a:ln/>
        </p:spPr>
        <p:txBody>
          <a:bodyPr wrap="square" lIns="0" tIns="0" rIns="0" bIns="0" rtlCol="0" anchor="ctr"/>
          <a:lstStyle/>
          <a:p>
            <a:pPr marL="0" indent="0" algn="r">
              <a:buNone/>
            </a:pPr>
            <a:r>
              <a:rPr lang="en-US" sz="1250" dirty="0">
                <a:solidFill>
                  <a:srgbClr val="33405E"/>
                </a:solidFill>
                <a:latin typeface="Calibri" pitchFamily="34" charset="0"/>
                <a:ea typeface="Calibri" pitchFamily="34" charset="-122"/>
                <a:cs typeface="Calibri" pitchFamily="34" charset="-120"/>
              </a:rPr>
              <a:t>194</a:t>
            </a:r>
            <a:endParaRPr lang="en-US" sz="1250" dirty="0"/>
          </a:p>
        </p:txBody>
      </p:sp>
      <p:sp>
        <p:nvSpPr>
          <p:cNvPr id="24" name="Text 22"/>
          <p:cNvSpPr/>
          <p:nvPr/>
        </p:nvSpPr>
        <p:spPr>
          <a:xfrm>
            <a:off x="4709160" y="4672584"/>
            <a:ext cx="1371600" cy="274320"/>
          </a:xfrm>
          <a:prstGeom prst="rect">
            <a:avLst/>
          </a:prstGeom>
          <a:noFill/>
          <a:ln/>
        </p:spPr>
        <p:txBody>
          <a:bodyPr wrap="square" lIns="0" tIns="0" rIns="0" bIns="0" rtlCol="0" anchor="ctr"/>
          <a:lstStyle/>
          <a:p>
            <a:pPr marL="0" indent="0" algn="r">
              <a:buNone/>
            </a:pPr>
            <a:r>
              <a:rPr lang="en-US" sz="1250" dirty="0">
                <a:solidFill>
                  <a:srgbClr val="33405E"/>
                </a:solidFill>
                <a:latin typeface="Calibri" pitchFamily="34" charset="0"/>
                <a:ea typeface="Calibri" pitchFamily="34" charset="-122"/>
                <a:cs typeface="Calibri" pitchFamily="34" charset="-120"/>
              </a:rPr>
              <a:t>13</a:t>
            </a:r>
            <a:endParaRPr lang="en-US" sz="1250" dirty="0"/>
          </a:p>
        </p:txBody>
      </p:sp>
      <p:sp>
        <p:nvSpPr>
          <p:cNvPr id="25" name="Text 23"/>
          <p:cNvSpPr/>
          <p:nvPr/>
        </p:nvSpPr>
        <p:spPr>
          <a:xfrm>
            <a:off x="548640" y="5001768"/>
            <a:ext cx="2651760" cy="274320"/>
          </a:xfrm>
          <a:prstGeom prst="rect">
            <a:avLst/>
          </a:prstGeom>
          <a:noFill/>
          <a:ln/>
        </p:spPr>
        <p:txBody>
          <a:bodyPr wrap="square" lIns="0" tIns="0" rIns="0" bIns="0" rtlCol="0" anchor="ctr"/>
          <a:lstStyle/>
          <a:p>
            <a:pPr marL="0" indent="0">
              <a:buNone/>
            </a:pPr>
            <a:r>
              <a:rPr lang="en-US" sz="1250" dirty="0">
                <a:solidFill>
                  <a:srgbClr val="33405E"/>
                </a:solidFill>
                <a:latin typeface="Calibri" pitchFamily="34" charset="0"/>
                <a:ea typeface="Calibri" pitchFamily="34" charset="-122"/>
                <a:cs typeface="Calibri" pitchFamily="34" charset="-120"/>
              </a:rPr>
              <a:t>Judgment as a matter of law</a:t>
            </a:r>
            <a:endParaRPr lang="en-US" sz="1250" dirty="0"/>
          </a:p>
        </p:txBody>
      </p:sp>
      <p:sp>
        <p:nvSpPr>
          <p:cNvPr id="26" name="Text 24"/>
          <p:cNvSpPr/>
          <p:nvPr/>
        </p:nvSpPr>
        <p:spPr>
          <a:xfrm>
            <a:off x="3200400" y="5001768"/>
            <a:ext cx="1371600" cy="274320"/>
          </a:xfrm>
          <a:prstGeom prst="rect">
            <a:avLst/>
          </a:prstGeom>
          <a:noFill/>
          <a:ln/>
        </p:spPr>
        <p:txBody>
          <a:bodyPr wrap="square" lIns="0" tIns="0" rIns="0" bIns="0" rtlCol="0" anchor="ctr"/>
          <a:lstStyle/>
          <a:p>
            <a:pPr marL="0" indent="0" algn="r">
              <a:buNone/>
            </a:pPr>
            <a:r>
              <a:rPr lang="en-US" sz="1250" dirty="0">
                <a:solidFill>
                  <a:srgbClr val="33405E"/>
                </a:solidFill>
                <a:latin typeface="Calibri" pitchFamily="34" charset="0"/>
                <a:ea typeface="Calibri" pitchFamily="34" charset="-122"/>
                <a:cs typeface="Calibri" pitchFamily="34" charset="-120"/>
              </a:rPr>
              <a:t>21</a:t>
            </a:r>
            <a:endParaRPr lang="en-US" sz="1250" dirty="0"/>
          </a:p>
        </p:txBody>
      </p:sp>
      <p:sp>
        <p:nvSpPr>
          <p:cNvPr id="27" name="Text 25"/>
          <p:cNvSpPr/>
          <p:nvPr/>
        </p:nvSpPr>
        <p:spPr>
          <a:xfrm>
            <a:off x="4709160" y="5001768"/>
            <a:ext cx="1371600" cy="274320"/>
          </a:xfrm>
          <a:prstGeom prst="rect">
            <a:avLst/>
          </a:prstGeom>
          <a:noFill/>
          <a:ln/>
        </p:spPr>
        <p:txBody>
          <a:bodyPr wrap="square" lIns="0" tIns="0" rIns="0" bIns="0" rtlCol="0" anchor="ctr"/>
          <a:lstStyle/>
          <a:p>
            <a:pPr marL="0" indent="0" algn="r">
              <a:buNone/>
            </a:pPr>
            <a:r>
              <a:rPr lang="en-US" sz="1250" dirty="0">
                <a:solidFill>
                  <a:srgbClr val="33405E"/>
                </a:solidFill>
                <a:latin typeface="Calibri" pitchFamily="34" charset="0"/>
                <a:ea typeface="Calibri" pitchFamily="34" charset="-122"/>
                <a:cs typeface="Calibri" pitchFamily="34" charset="-120"/>
              </a:rPr>
              <a:t>8</a:t>
            </a:r>
            <a:endParaRPr lang="en-US" sz="1250" dirty="0"/>
          </a:p>
        </p:txBody>
      </p:sp>
      <p:sp>
        <p:nvSpPr>
          <p:cNvPr id="28" name="Text 26"/>
          <p:cNvSpPr/>
          <p:nvPr/>
        </p:nvSpPr>
        <p:spPr>
          <a:xfrm>
            <a:off x="548640" y="5330952"/>
            <a:ext cx="2651760" cy="274320"/>
          </a:xfrm>
          <a:prstGeom prst="rect">
            <a:avLst/>
          </a:prstGeom>
          <a:noFill/>
          <a:ln/>
        </p:spPr>
        <p:txBody>
          <a:bodyPr wrap="square" lIns="0" tIns="0" rIns="0" bIns="0" rtlCol="0" anchor="ctr"/>
          <a:lstStyle/>
          <a:p>
            <a:pPr marL="0" indent="0">
              <a:buNone/>
            </a:pPr>
            <a:r>
              <a:rPr lang="en-US" sz="1250" dirty="0">
                <a:solidFill>
                  <a:srgbClr val="33405E"/>
                </a:solidFill>
                <a:latin typeface="Calibri" pitchFamily="34" charset="0"/>
                <a:ea typeface="Calibri" pitchFamily="34" charset="-122"/>
                <a:cs typeface="Calibri" pitchFamily="34" charset="-120"/>
              </a:rPr>
              <a:t>Judgment on the pleadings</a:t>
            </a:r>
            <a:endParaRPr lang="en-US" sz="1250" dirty="0"/>
          </a:p>
        </p:txBody>
      </p:sp>
      <p:sp>
        <p:nvSpPr>
          <p:cNvPr id="29" name="Text 27"/>
          <p:cNvSpPr/>
          <p:nvPr/>
        </p:nvSpPr>
        <p:spPr>
          <a:xfrm>
            <a:off x="3200400" y="5330952"/>
            <a:ext cx="1371600" cy="274320"/>
          </a:xfrm>
          <a:prstGeom prst="rect">
            <a:avLst/>
          </a:prstGeom>
          <a:noFill/>
          <a:ln/>
        </p:spPr>
        <p:txBody>
          <a:bodyPr wrap="square" lIns="0" tIns="0" rIns="0" bIns="0" rtlCol="0" anchor="ctr"/>
          <a:lstStyle/>
          <a:p>
            <a:pPr marL="0" indent="0" algn="r">
              <a:buNone/>
            </a:pPr>
            <a:r>
              <a:rPr lang="en-US" sz="1250" dirty="0">
                <a:solidFill>
                  <a:srgbClr val="33405E"/>
                </a:solidFill>
                <a:latin typeface="Calibri" pitchFamily="34" charset="0"/>
                <a:ea typeface="Calibri" pitchFamily="34" charset="-122"/>
                <a:cs typeface="Calibri" pitchFamily="34" charset="-120"/>
              </a:rPr>
              <a:t>5</a:t>
            </a:r>
            <a:endParaRPr lang="en-US" sz="1250" dirty="0"/>
          </a:p>
        </p:txBody>
      </p:sp>
      <p:sp>
        <p:nvSpPr>
          <p:cNvPr id="30" name="Text 28"/>
          <p:cNvSpPr/>
          <p:nvPr/>
        </p:nvSpPr>
        <p:spPr>
          <a:xfrm>
            <a:off x="4709160" y="5330952"/>
            <a:ext cx="1371600" cy="274320"/>
          </a:xfrm>
          <a:prstGeom prst="rect">
            <a:avLst/>
          </a:prstGeom>
          <a:noFill/>
          <a:ln/>
        </p:spPr>
        <p:txBody>
          <a:bodyPr wrap="square" lIns="0" tIns="0" rIns="0" bIns="0" rtlCol="0" anchor="ctr"/>
          <a:lstStyle/>
          <a:p>
            <a:pPr marL="0" indent="0" algn="r">
              <a:buNone/>
            </a:pPr>
            <a:r>
              <a:rPr lang="en-US" sz="1250" dirty="0">
                <a:solidFill>
                  <a:srgbClr val="33405E"/>
                </a:solidFill>
                <a:latin typeface="Calibri" pitchFamily="34" charset="0"/>
                <a:ea typeface="Calibri" pitchFamily="34" charset="-122"/>
                <a:cs typeface="Calibri" pitchFamily="34" charset="-120"/>
              </a:rPr>
              <a:t>—</a:t>
            </a:r>
            <a:endParaRPr lang="en-US" sz="1250" dirty="0"/>
          </a:p>
        </p:txBody>
      </p:sp>
      <p:sp>
        <p:nvSpPr>
          <p:cNvPr id="31" name="Shape 29"/>
          <p:cNvSpPr/>
          <p:nvPr/>
        </p:nvSpPr>
        <p:spPr>
          <a:xfrm>
            <a:off x="548640" y="5614416"/>
            <a:ext cx="5532120" cy="0"/>
          </a:xfrm>
          <a:prstGeom prst="line">
            <a:avLst/>
          </a:prstGeom>
          <a:noFill/>
          <a:ln w="12700">
            <a:solidFill>
              <a:srgbClr val="DCE3F2"/>
            </a:solidFill>
            <a:prstDash val="solid"/>
          </a:ln>
        </p:spPr>
        <p:txBody>
          <a:bodyPr/>
          <a:lstStyle/>
          <a:p>
            <a:endParaRPr lang="en-US"/>
          </a:p>
        </p:txBody>
      </p:sp>
      <p:sp>
        <p:nvSpPr>
          <p:cNvPr id="32" name="Text 30"/>
          <p:cNvSpPr/>
          <p:nvPr/>
        </p:nvSpPr>
        <p:spPr>
          <a:xfrm>
            <a:off x="548640" y="5660136"/>
            <a:ext cx="2651760" cy="274320"/>
          </a:xfrm>
          <a:prstGeom prst="rect">
            <a:avLst/>
          </a:prstGeom>
          <a:noFill/>
          <a:ln/>
        </p:spPr>
        <p:txBody>
          <a:bodyPr wrap="square" lIns="0" tIns="0" rIns="0" bIns="0" rtlCol="0" anchor="ctr"/>
          <a:lstStyle/>
          <a:p>
            <a:pPr marL="0" indent="0">
              <a:buNone/>
            </a:pPr>
            <a:r>
              <a:rPr lang="en-US" sz="1250" b="1" dirty="0">
                <a:solidFill>
                  <a:srgbClr val="1E2761"/>
                </a:solidFill>
                <a:latin typeface="Calibri" pitchFamily="34" charset="0"/>
                <a:ea typeface="Calibri" pitchFamily="34" charset="-122"/>
                <a:cs typeface="Calibri" pitchFamily="34" charset="-120"/>
              </a:rPr>
              <a:t>Subtotal</a:t>
            </a:r>
            <a:endParaRPr lang="en-US" sz="1250" dirty="0"/>
          </a:p>
        </p:txBody>
      </p:sp>
      <p:sp>
        <p:nvSpPr>
          <p:cNvPr id="33" name="Text 31"/>
          <p:cNvSpPr/>
          <p:nvPr/>
        </p:nvSpPr>
        <p:spPr>
          <a:xfrm>
            <a:off x="3200400" y="5660136"/>
            <a:ext cx="1371600" cy="274320"/>
          </a:xfrm>
          <a:prstGeom prst="rect">
            <a:avLst/>
          </a:prstGeom>
          <a:noFill/>
          <a:ln/>
        </p:spPr>
        <p:txBody>
          <a:bodyPr wrap="square" lIns="0" tIns="0" rIns="0" bIns="0" rtlCol="0" anchor="ctr"/>
          <a:lstStyle/>
          <a:p>
            <a:pPr marL="0" indent="0" algn="r">
              <a:buNone/>
            </a:pPr>
            <a:r>
              <a:rPr lang="en-US" sz="1250" b="1" dirty="0">
                <a:solidFill>
                  <a:srgbClr val="1E2761"/>
                </a:solidFill>
                <a:latin typeface="Calibri" pitchFamily="34" charset="0"/>
                <a:ea typeface="Calibri" pitchFamily="34" charset="-122"/>
                <a:cs typeface="Calibri" pitchFamily="34" charset="-120"/>
              </a:rPr>
              <a:t>641</a:t>
            </a:r>
            <a:endParaRPr lang="en-US" sz="1250" dirty="0"/>
          </a:p>
        </p:txBody>
      </p:sp>
      <p:sp>
        <p:nvSpPr>
          <p:cNvPr id="34" name="Text 32"/>
          <p:cNvSpPr/>
          <p:nvPr/>
        </p:nvSpPr>
        <p:spPr>
          <a:xfrm>
            <a:off x="4709160" y="5660136"/>
            <a:ext cx="1371600" cy="274320"/>
          </a:xfrm>
          <a:prstGeom prst="rect">
            <a:avLst/>
          </a:prstGeom>
          <a:noFill/>
          <a:ln/>
        </p:spPr>
        <p:txBody>
          <a:bodyPr wrap="square" lIns="0" tIns="0" rIns="0" bIns="0" rtlCol="0" anchor="ctr"/>
          <a:lstStyle/>
          <a:p>
            <a:pPr marL="0" indent="0" algn="r">
              <a:buNone/>
            </a:pPr>
            <a:r>
              <a:rPr lang="en-US" sz="1250" b="1" dirty="0">
                <a:solidFill>
                  <a:srgbClr val="1E2761"/>
                </a:solidFill>
                <a:latin typeface="Calibri" pitchFamily="34" charset="0"/>
                <a:ea typeface="Calibri" pitchFamily="34" charset="-122"/>
                <a:cs typeface="Calibri" pitchFamily="34" charset="-120"/>
              </a:rPr>
              <a:t>37</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FINDING 2</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Reach a contested decision, and the injunction issues</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Figure 1. Outcome of contested permanent-injunction decisions, 2005–2025.</a:t>
            </a:r>
            <a:endParaRPr lang="en-US" sz="1450" dirty="0"/>
          </a:p>
        </p:txBody>
      </p:sp>
      <p:graphicFrame>
        <p:nvGraphicFramePr>
          <p:cNvPr id="5" name="Chart 0"/>
          <p:cNvGraphicFramePr/>
          <p:nvPr/>
        </p:nvGraphicFramePr>
        <p:xfrm>
          <a:off x="640080" y="1783080"/>
          <a:ext cx="4572000" cy="37490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1783080" y="2834640"/>
            <a:ext cx="2286000" cy="731520"/>
          </a:xfrm>
          <a:prstGeom prst="rect">
            <a:avLst/>
          </a:prstGeom>
          <a:noFill/>
          <a:ln/>
        </p:spPr>
        <p:txBody>
          <a:bodyPr wrap="square" lIns="0" tIns="0" rIns="0" bIns="0" rtlCol="0" anchor="ctr"/>
          <a:lstStyle/>
          <a:p>
            <a:pPr marL="0" indent="0" algn="ctr">
              <a:buNone/>
            </a:pPr>
            <a:r>
              <a:rPr lang="en-US" sz="4400" b="1" dirty="0">
                <a:solidFill>
                  <a:srgbClr val="1E2761"/>
                </a:solidFill>
                <a:latin typeface="Cambria" pitchFamily="34" charset="0"/>
                <a:ea typeface="Cambria" pitchFamily="34" charset="-122"/>
                <a:cs typeface="Cambria" pitchFamily="34" charset="-120"/>
              </a:rPr>
              <a:t>92%</a:t>
            </a:r>
            <a:endParaRPr lang="en-US" sz="4400" dirty="0"/>
          </a:p>
        </p:txBody>
      </p:sp>
      <p:sp>
        <p:nvSpPr>
          <p:cNvPr id="7" name="Text 4"/>
          <p:cNvSpPr/>
          <p:nvPr/>
        </p:nvSpPr>
        <p:spPr>
          <a:xfrm>
            <a:off x="1783080" y="3520440"/>
            <a:ext cx="2286000" cy="274320"/>
          </a:xfrm>
          <a:prstGeom prst="rect">
            <a:avLst/>
          </a:prstGeom>
          <a:noFill/>
          <a:ln/>
        </p:spPr>
        <p:txBody>
          <a:bodyPr wrap="square" lIns="0" tIns="0" rIns="0" bIns="0" rtlCol="0" anchor="ctr"/>
          <a:lstStyle/>
          <a:p>
            <a:pPr marL="0" indent="0" algn="ctr">
              <a:buNone/>
            </a:pPr>
            <a:r>
              <a:rPr lang="en-US" sz="1300" dirty="0">
                <a:solidFill>
                  <a:srgbClr val="5A6484"/>
                </a:solidFill>
                <a:latin typeface="Calibri" pitchFamily="34" charset="0"/>
                <a:ea typeface="Calibri" pitchFamily="34" charset="-122"/>
                <a:cs typeface="Calibri" pitchFamily="34" charset="-120"/>
              </a:rPr>
              <a:t>granted</a:t>
            </a:r>
            <a:endParaRPr lang="en-US" sz="1300" dirty="0"/>
          </a:p>
        </p:txBody>
      </p:sp>
      <p:sp>
        <p:nvSpPr>
          <p:cNvPr id="8" name="Text 5"/>
          <p:cNvSpPr/>
          <p:nvPr/>
        </p:nvSpPr>
        <p:spPr>
          <a:xfrm>
            <a:off x="548640" y="5532120"/>
            <a:ext cx="4754880" cy="292608"/>
          </a:xfrm>
          <a:prstGeom prst="rect">
            <a:avLst/>
          </a:prstGeom>
          <a:noFill/>
          <a:ln/>
        </p:spPr>
        <p:txBody>
          <a:bodyPr wrap="square" lIns="0" tIns="0" rIns="0" bIns="0" rtlCol="0" anchor="ctr"/>
          <a:lstStyle/>
          <a:p>
            <a:pPr marL="0" indent="0" algn="ctr">
              <a:buNone/>
            </a:pPr>
            <a:r>
              <a:rPr lang="en-US" sz="1200" i="1" dirty="0">
                <a:solidFill>
                  <a:srgbClr val="5A6484"/>
                </a:solidFill>
                <a:latin typeface="Calibri" pitchFamily="34" charset="0"/>
                <a:ea typeface="Calibri" pitchFamily="34" charset="-122"/>
                <a:cs typeface="Calibri" pitchFamily="34" charset="-120"/>
              </a:rPr>
              <a:t>66 denials in twenty years, across every district.</a:t>
            </a:r>
            <a:endParaRPr lang="en-US" sz="1200" dirty="0"/>
          </a:p>
        </p:txBody>
      </p:sp>
      <p:sp>
        <p:nvSpPr>
          <p:cNvPr id="9" name="Shape 6"/>
          <p:cNvSpPr/>
          <p:nvPr/>
        </p:nvSpPr>
        <p:spPr>
          <a:xfrm>
            <a:off x="5577840" y="1783080"/>
            <a:ext cx="6062472" cy="4023360"/>
          </a:xfrm>
          <a:prstGeom prst="roundRect">
            <a:avLst>
              <a:gd name="adj" fmla="val 1364"/>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10" name="Text 7"/>
          <p:cNvSpPr/>
          <p:nvPr/>
        </p:nvSpPr>
        <p:spPr>
          <a:xfrm>
            <a:off x="5870448" y="1993392"/>
            <a:ext cx="5486400" cy="384048"/>
          </a:xfrm>
          <a:prstGeom prst="rect">
            <a:avLst/>
          </a:prstGeom>
          <a:noFill/>
          <a:ln/>
        </p:spPr>
        <p:txBody>
          <a:bodyPr wrap="square" lIns="0" tIns="0" rIns="0" bIns="0" rtlCol="0" anchor="ctr"/>
          <a:lstStyle/>
          <a:p>
            <a:pPr marL="0" indent="0">
              <a:buNone/>
            </a:pPr>
            <a:r>
              <a:rPr lang="en-US" sz="2200" b="1" dirty="0">
                <a:solidFill>
                  <a:srgbClr val="1E2761"/>
                </a:solidFill>
                <a:latin typeface="Cambria" pitchFamily="34" charset="0"/>
                <a:ea typeface="Cambria" pitchFamily="34" charset="-122"/>
                <a:cs typeface="Cambria" pitchFamily="34" charset="-120"/>
              </a:rPr>
              <a:t>The apparent paradox</a:t>
            </a:r>
            <a:endParaRPr lang="en-US" sz="2200" dirty="0"/>
          </a:p>
        </p:txBody>
      </p:sp>
      <p:sp>
        <p:nvSpPr>
          <p:cNvPr id="11" name="Text 8"/>
          <p:cNvSpPr/>
          <p:nvPr/>
        </p:nvSpPr>
        <p:spPr>
          <a:xfrm>
            <a:off x="5870448" y="2450592"/>
            <a:ext cx="5486400" cy="1097280"/>
          </a:xfrm>
          <a:prstGeom prst="rect">
            <a:avLst/>
          </a:prstGeom>
          <a:noFill/>
          <a:ln/>
        </p:spPr>
        <p:txBody>
          <a:bodyPr wrap="square" lIns="0" tIns="0" rIns="0" bIns="0" rtlCol="0" anchor="t"/>
          <a:lstStyle/>
          <a:p>
            <a:pPr marL="0" indent="0">
              <a:lnSpc>
                <a:spcPts val="2000"/>
              </a:lnSpc>
              <a:buNone/>
            </a:pPr>
            <a:r>
              <a:rPr lang="en-US" sz="1400" i="1" dirty="0">
                <a:solidFill>
                  <a:srgbClr val="33405E"/>
                </a:solidFill>
                <a:latin typeface="Calibri" pitchFamily="34" charset="0"/>
                <a:ea typeface="Calibri" pitchFamily="34" charset="-122"/>
                <a:cs typeface="Calibri" pitchFamily="34" charset="-120"/>
              </a:rPr>
              <a:t>eBay</a:t>
            </a:r>
            <a:r>
              <a:rPr lang="en-US" sz="1400" dirty="0">
                <a:solidFill>
                  <a:srgbClr val="33405E"/>
                </a:solidFill>
                <a:latin typeface="Calibri" pitchFamily="34" charset="0"/>
                <a:ea typeface="Calibri" pitchFamily="34" charset="-122"/>
                <a:cs typeface="Calibri" pitchFamily="34" charset="-120"/>
              </a:rPr>
              <a:t> is said to have made injunctions hard to win. Yet courts grant roughly nine in ten contested motions and denied only 78 in twenty years. Both are true — because </a:t>
            </a:r>
            <a:r>
              <a:rPr lang="en-US" sz="1400" i="1" dirty="0">
                <a:solidFill>
                  <a:srgbClr val="33405E"/>
                </a:solidFill>
                <a:latin typeface="Calibri" pitchFamily="34" charset="0"/>
                <a:ea typeface="Calibri" pitchFamily="34" charset="-122"/>
                <a:cs typeface="Calibri" pitchFamily="34" charset="-120"/>
              </a:rPr>
              <a:t>eBay</a:t>
            </a:r>
            <a:r>
              <a:rPr lang="en-US" sz="1400" dirty="0">
                <a:solidFill>
                  <a:srgbClr val="33405E"/>
                </a:solidFill>
                <a:latin typeface="Calibri" pitchFamily="34" charset="0"/>
                <a:ea typeface="Calibri" pitchFamily="34" charset="-122"/>
                <a:cs typeface="Calibri" pitchFamily="34" charset="-120"/>
              </a:rPr>
              <a:t>'s real work happens before and around the four-factor ruling, not in it.</a:t>
            </a:r>
            <a:endParaRPr lang="en-US" sz="1400" dirty="0"/>
          </a:p>
        </p:txBody>
      </p:sp>
      <p:sp>
        <p:nvSpPr>
          <p:cNvPr id="12" name="Shape 9"/>
          <p:cNvSpPr/>
          <p:nvPr/>
        </p:nvSpPr>
        <p:spPr>
          <a:xfrm>
            <a:off x="5870448" y="3694176"/>
            <a:ext cx="310896" cy="310896"/>
          </a:xfrm>
          <a:prstGeom prst="ellipse">
            <a:avLst/>
          </a:prstGeom>
          <a:solidFill>
            <a:srgbClr val="1E2761"/>
          </a:solidFill>
          <a:ln/>
        </p:spPr>
        <p:txBody>
          <a:bodyPr/>
          <a:lstStyle/>
          <a:p>
            <a:endParaRPr lang="en-US"/>
          </a:p>
        </p:txBody>
      </p:sp>
      <p:sp>
        <p:nvSpPr>
          <p:cNvPr id="13" name="Text 10"/>
          <p:cNvSpPr/>
          <p:nvPr/>
        </p:nvSpPr>
        <p:spPr>
          <a:xfrm>
            <a:off x="6309360" y="3639312"/>
            <a:ext cx="1463040" cy="292608"/>
          </a:xfrm>
          <a:prstGeom prst="rect">
            <a:avLst/>
          </a:prstGeom>
          <a:noFill/>
          <a:ln/>
        </p:spPr>
        <p:txBody>
          <a:bodyPr wrap="square" lIns="0" tIns="0" rIns="0" bIns="0" rtlCol="0" anchor="ctr"/>
          <a:lstStyle/>
          <a:p>
            <a:pPr marL="0" indent="0">
              <a:buNone/>
            </a:pPr>
            <a:r>
              <a:rPr lang="en-US" sz="1350" b="1" dirty="0">
                <a:solidFill>
                  <a:srgbClr val="1E2761"/>
                </a:solidFill>
                <a:latin typeface="Calibri" pitchFamily="34" charset="0"/>
                <a:ea typeface="Calibri" pitchFamily="34" charset="-122"/>
                <a:cs typeface="Calibri" pitchFamily="34" charset="-120"/>
              </a:rPr>
              <a:t>Selection</a:t>
            </a:r>
            <a:endParaRPr lang="en-US" sz="1350" dirty="0"/>
          </a:p>
        </p:txBody>
      </p:sp>
      <p:sp>
        <p:nvSpPr>
          <p:cNvPr id="14" name="Text 11"/>
          <p:cNvSpPr/>
          <p:nvPr/>
        </p:nvSpPr>
        <p:spPr>
          <a:xfrm>
            <a:off x="6309360" y="3913632"/>
            <a:ext cx="5029200" cy="384048"/>
          </a:xfrm>
          <a:prstGeom prst="rect">
            <a:avLst/>
          </a:prstGeom>
          <a:noFill/>
          <a:ln/>
        </p:spPr>
        <p:txBody>
          <a:bodyPr wrap="square" lIns="0" tIns="0" rIns="0" bIns="0" rtlCol="0" anchor="ctr"/>
          <a:lstStyle/>
          <a:p>
            <a:pPr marL="0" indent="0">
              <a:buNone/>
            </a:pPr>
            <a:r>
              <a:rPr lang="en-US" sz="1250" dirty="0">
                <a:solidFill>
                  <a:srgbClr val="5A6484"/>
                </a:solidFill>
                <a:latin typeface="Calibri" pitchFamily="34" charset="0"/>
                <a:ea typeface="Calibri" pitchFamily="34" charset="-122"/>
                <a:cs typeface="Calibri" pitchFamily="34" charset="-120"/>
              </a:rPr>
              <a:t>NPEs lose on the merits, settle, or never seek the injunction at all</a:t>
            </a:r>
            <a:endParaRPr lang="en-US" sz="1250" dirty="0"/>
          </a:p>
        </p:txBody>
      </p:sp>
      <p:sp>
        <p:nvSpPr>
          <p:cNvPr id="15" name="Shape 12"/>
          <p:cNvSpPr/>
          <p:nvPr/>
        </p:nvSpPr>
        <p:spPr>
          <a:xfrm>
            <a:off x="5870448" y="4407408"/>
            <a:ext cx="310896" cy="310896"/>
          </a:xfrm>
          <a:prstGeom prst="ellipse">
            <a:avLst/>
          </a:prstGeom>
          <a:solidFill>
            <a:srgbClr val="1E2761"/>
          </a:solidFill>
          <a:ln/>
        </p:spPr>
        <p:txBody>
          <a:bodyPr/>
          <a:lstStyle/>
          <a:p>
            <a:endParaRPr lang="en-US"/>
          </a:p>
        </p:txBody>
      </p:sp>
      <p:sp>
        <p:nvSpPr>
          <p:cNvPr id="16" name="Text 13"/>
          <p:cNvSpPr/>
          <p:nvPr/>
        </p:nvSpPr>
        <p:spPr>
          <a:xfrm>
            <a:off x="6309360" y="4352544"/>
            <a:ext cx="1463040" cy="292608"/>
          </a:xfrm>
          <a:prstGeom prst="rect">
            <a:avLst/>
          </a:prstGeom>
          <a:noFill/>
          <a:ln/>
        </p:spPr>
        <p:txBody>
          <a:bodyPr wrap="square" lIns="0" tIns="0" rIns="0" bIns="0" rtlCol="0" anchor="ctr"/>
          <a:lstStyle/>
          <a:p>
            <a:pPr marL="0" indent="0">
              <a:buNone/>
            </a:pPr>
            <a:r>
              <a:rPr lang="en-US" sz="1350" b="1" dirty="0">
                <a:solidFill>
                  <a:srgbClr val="1E2761"/>
                </a:solidFill>
                <a:latin typeface="Calibri" pitchFamily="34" charset="0"/>
                <a:ea typeface="Calibri" pitchFamily="34" charset="-122"/>
                <a:cs typeface="Calibri" pitchFamily="34" charset="-120"/>
              </a:rPr>
              <a:t>Machinery</a:t>
            </a:r>
            <a:endParaRPr lang="en-US" sz="1350" dirty="0"/>
          </a:p>
        </p:txBody>
      </p:sp>
      <p:sp>
        <p:nvSpPr>
          <p:cNvPr id="17" name="Text 14"/>
          <p:cNvSpPr/>
          <p:nvPr/>
        </p:nvSpPr>
        <p:spPr>
          <a:xfrm>
            <a:off x="6309360" y="4626864"/>
            <a:ext cx="5029200" cy="384048"/>
          </a:xfrm>
          <a:prstGeom prst="rect">
            <a:avLst/>
          </a:prstGeom>
          <a:noFill/>
          <a:ln/>
        </p:spPr>
        <p:txBody>
          <a:bodyPr wrap="square" lIns="0" tIns="0" rIns="0" bIns="0" rtlCol="0" anchor="ctr"/>
          <a:lstStyle/>
          <a:p>
            <a:pPr marL="0" indent="0">
              <a:buNone/>
            </a:pPr>
            <a:r>
              <a:rPr lang="en-US" sz="1250" dirty="0">
                <a:solidFill>
                  <a:srgbClr val="5A6484"/>
                </a:solidFill>
                <a:latin typeface="Calibri" pitchFamily="34" charset="0"/>
                <a:ea typeface="Calibri" pitchFamily="34" charset="-122"/>
                <a:cs typeface="Calibri" pitchFamily="34" charset="-120"/>
              </a:rPr>
              <a:t>Consent and default resolve most cases with no equitable inquiry</a:t>
            </a:r>
            <a:endParaRPr lang="en-US" sz="1250" dirty="0"/>
          </a:p>
        </p:txBody>
      </p:sp>
      <p:sp>
        <p:nvSpPr>
          <p:cNvPr id="18" name="Shape 15"/>
          <p:cNvSpPr/>
          <p:nvPr/>
        </p:nvSpPr>
        <p:spPr>
          <a:xfrm>
            <a:off x="5870448" y="5120640"/>
            <a:ext cx="310896" cy="310896"/>
          </a:xfrm>
          <a:prstGeom prst="ellipse">
            <a:avLst/>
          </a:prstGeom>
          <a:solidFill>
            <a:srgbClr val="1E2761"/>
          </a:solidFill>
          <a:ln/>
        </p:spPr>
        <p:txBody>
          <a:bodyPr/>
          <a:lstStyle/>
          <a:p>
            <a:endParaRPr lang="en-US"/>
          </a:p>
        </p:txBody>
      </p:sp>
      <p:sp>
        <p:nvSpPr>
          <p:cNvPr id="19" name="Text 16"/>
          <p:cNvSpPr/>
          <p:nvPr/>
        </p:nvSpPr>
        <p:spPr>
          <a:xfrm>
            <a:off x="6309360" y="5065776"/>
            <a:ext cx="1463040" cy="292608"/>
          </a:xfrm>
          <a:prstGeom prst="rect">
            <a:avLst/>
          </a:prstGeom>
          <a:noFill/>
          <a:ln/>
        </p:spPr>
        <p:txBody>
          <a:bodyPr wrap="square" lIns="0" tIns="0" rIns="0" bIns="0" rtlCol="0" anchor="ctr"/>
          <a:lstStyle/>
          <a:p>
            <a:pPr marL="0" indent="0">
              <a:buNone/>
            </a:pPr>
            <a:r>
              <a:rPr lang="en-US" sz="1350" b="1" dirty="0">
                <a:solidFill>
                  <a:srgbClr val="1E2761"/>
                </a:solidFill>
                <a:latin typeface="Calibri" pitchFamily="34" charset="0"/>
                <a:ea typeface="Calibri" pitchFamily="34" charset="-122"/>
                <a:cs typeface="Calibri" pitchFamily="34" charset="-120"/>
              </a:rPr>
              <a:t>Migration</a:t>
            </a:r>
            <a:endParaRPr lang="en-US" sz="1350" dirty="0"/>
          </a:p>
        </p:txBody>
      </p:sp>
      <p:sp>
        <p:nvSpPr>
          <p:cNvPr id="20" name="Text 17"/>
          <p:cNvSpPr/>
          <p:nvPr/>
        </p:nvSpPr>
        <p:spPr>
          <a:xfrm>
            <a:off x="6309360" y="5340096"/>
            <a:ext cx="5029200" cy="384048"/>
          </a:xfrm>
          <a:prstGeom prst="rect">
            <a:avLst/>
          </a:prstGeom>
          <a:noFill/>
          <a:ln/>
        </p:spPr>
        <p:txBody>
          <a:bodyPr wrap="square" lIns="0" tIns="0" rIns="0" bIns="0" rtlCol="0" anchor="ctr"/>
          <a:lstStyle/>
          <a:p>
            <a:pPr marL="0" indent="0">
              <a:buNone/>
            </a:pPr>
            <a:r>
              <a:rPr lang="en-US" sz="1250" dirty="0">
                <a:solidFill>
                  <a:srgbClr val="5A6484"/>
                </a:solidFill>
                <a:latin typeface="Calibri" pitchFamily="34" charset="0"/>
                <a:ea typeface="Calibri" pitchFamily="34" charset="-122"/>
                <a:cs typeface="Calibri" pitchFamily="34" charset="-120"/>
              </a:rPr>
              <a:t>Disputes move to the PTAB and the ITC before the remedy stage</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lIns="0" tIns="0" rIns="0" bIns="0" rtlCol="0" anchor="ctr"/>
          <a:lstStyle/>
          <a:p>
            <a:pPr marL="0" indent="0">
              <a:buNone/>
            </a:pPr>
            <a:r>
              <a:rPr lang="en-US" sz="1150" b="1" kern="0" spc="220" dirty="0">
                <a:solidFill>
                  <a:srgbClr val="C9A227"/>
                </a:solidFill>
                <a:latin typeface="Calibri" pitchFamily="34" charset="0"/>
                <a:ea typeface="Calibri" pitchFamily="34" charset="-122"/>
                <a:cs typeface="Calibri" pitchFamily="34" charset="-120"/>
              </a:rPr>
              <a:t>PROPOSITION II</a:t>
            </a:r>
            <a:endParaRPr lang="en-US" sz="1150" dirty="0"/>
          </a:p>
        </p:txBody>
      </p:sp>
      <p:sp>
        <p:nvSpPr>
          <p:cNvPr id="3" name="Text 1"/>
          <p:cNvSpPr/>
          <p:nvPr/>
        </p:nvSpPr>
        <p:spPr>
          <a:xfrm>
            <a:off x="548640" y="685800"/>
            <a:ext cx="11094415" cy="548640"/>
          </a:xfrm>
          <a:prstGeom prst="rect">
            <a:avLst/>
          </a:prstGeom>
          <a:noFill/>
          <a:ln/>
        </p:spPr>
        <p:txBody>
          <a:bodyPr wrap="square" lIns="0" tIns="0" rIns="0" bIns="0"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The four-factor denial is a software instrument</a:t>
            </a:r>
            <a:endParaRPr lang="en-US" sz="3200" dirty="0"/>
          </a:p>
        </p:txBody>
      </p:sp>
      <p:sp>
        <p:nvSpPr>
          <p:cNvPr id="4" name="Text 2"/>
          <p:cNvSpPr/>
          <p:nvPr/>
        </p:nvSpPr>
        <p:spPr>
          <a:xfrm>
            <a:off x="548640" y="1280160"/>
            <a:ext cx="11094415" cy="384048"/>
          </a:xfrm>
          <a:prstGeom prst="rect">
            <a:avLst/>
          </a:prstGeom>
          <a:noFill/>
          <a:ln/>
        </p:spPr>
        <p:txBody>
          <a:bodyPr wrap="square" lIns="0" tIns="0" rIns="0" bIns="0" rtlCol="0" anchor="ctr"/>
          <a:lstStyle/>
          <a:p>
            <a:pPr marL="0" indent="0">
              <a:buNone/>
            </a:pPr>
            <a:r>
              <a:rPr lang="en-US" sz="1450" dirty="0">
                <a:solidFill>
                  <a:srgbClr val="5A6484"/>
                </a:solidFill>
                <a:latin typeface="Calibri" pitchFamily="34" charset="0"/>
                <a:ea typeface="Calibri" pitchFamily="34" charset="-122"/>
                <a:cs typeface="Calibri" pitchFamily="34" charset="-120"/>
              </a:rPr>
              <a:t>Figure 2. Industry composition of the 66 permanent-injunction denials.</a:t>
            </a:r>
            <a:endParaRPr lang="en-US" sz="1450" dirty="0"/>
          </a:p>
        </p:txBody>
      </p:sp>
      <p:graphicFrame>
        <p:nvGraphicFramePr>
          <p:cNvPr id="5" name="Chart 0"/>
          <p:cNvGraphicFramePr/>
          <p:nvPr/>
        </p:nvGraphicFramePr>
        <p:xfrm>
          <a:off x="548640" y="1874520"/>
          <a:ext cx="6675120" cy="306324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3"/>
          <p:cNvSpPr/>
          <p:nvPr/>
        </p:nvSpPr>
        <p:spPr>
          <a:xfrm>
            <a:off x="7498080" y="1874520"/>
            <a:ext cx="4142232" cy="3063240"/>
          </a:xfrm>
          <a:prstGeom prst="roundRect">
            <a:avLst>
              <a:gd name="adj" fmla="val 1791"/>
            </a:avLst>
          </a:prstGeom>
          <a:solidFill>
            <a:srgbClr val="F4F6FB"/>
          </a:solidFill>
          <a:ln w="12700">
            <a:solidFill>
              <a:srgbClr val="F4F6FB"/>
            </a:solidFill>
            <a:prstDash val="solid"/>
          </a:ln>
          <a:effectLst>
            <a:outerShdw blurRad="101600" dist="25400" dir="5400000" algn="bl" rotWithShape="0">
              <a:srgbClr val="9AA6C4">
                <a:alpha val="22000"/>
              </a:srgbClr>
            </a:outerShdw>
          </a:effectLst>
        </p:spPr>
        <p:txBody>
          <a:bodyPr/>
          <a:lstStyle/>
          <a:p>
            <a:endParaRPr lang="en-US"/>
          </a:p>
        </p:txBody>
      </p:sp>
      <p:sp>
        <p:nvSpPr>
          <p:cNvPr id="7" name="Text 4"/>
          <p:cNvSpPr/>
          <p:nvPr/>
        </p:nvSpPr>
        <p:spPr>
          <a:xfrm>
            <a:off x="7772400" y="2066544"/>
            <a:ext cx="3611880" cy="365760"/>
          </a:xfrm>
          <a:prstGeom prst="rect">
            <a:avLst/>
          </a:prstGeom>
          <a:noFill/>
          <a:ln/>
        </p:spPr>
        <p:txBody>
          <a:bodyPr wrap="square" lIns="0" tIns="0" rIns="0" bIns="0" rtlCol="0" anchor="ctr"/>
          <a:lstStyle/>
          <a:p>
            <a:pPr marL="0" indent="0">
              <a:buNone/>
            </a:pPr>
            <a:r>
              <a:rPr lang="en-US" sz="1700" b="1" dirty="0">
                <a:solidFill>
                  <a:srgbClr val="1E2761"/>
                </a:solidFill>
                <a:latin typeface="Cambria" pitchFamily="34" charset="0"/>
                <a:ea typeface="Cambria" pitchFamily="34" charset="-122"/>
                <a:cs typeface="Cambria" pitchFamily="34" charset="-120"/>
              </a:rPr>
              <a:t>These are the hard-fought cases</a:t>
            </a:r>
            <a:endParaRPr lang="en-US" sz="1700" dirty="0"/>
          </a:p>
        </p:txBody>
      </p:sp>
      <p:sp>
        <p:nvSpPr>
          <p:cNvPr id="8" name="Text 5"/>
          <p:cNvSpPr/>
          <p:nvPr/>
        </p:nvSpPr>
        <p:spPr>
          <a:xfrm>
            <a:off x="7772400" y="2542032"/>
            <a:ext cx="777240" cy="310896"/>
          </a:xfrm>
          <a:prstGeom prst="rect">
            <a:avLst/>
          </a:prstGeom>
          <a:noFill/>
          <a:ln/>
        </p:spPr>
        <p:txBody>
          <a:bodyPr wrap="square" lIns="0" tIns="0" rIns="0" bIns="0" rtlCol="0" anchor="ctr"/>
          <a:lstStyle/>
          <a:p>
            <a:pPr marL="0" indent="0">
              <a:buNone/>
            </a:pPr>
            <a:r>
              <a:rPr lang="en-US" sz="1700" b="1" dirty="0">
                <a:solidFill>
                  <a:srgbClr val="1E2761"/>
                </a:solidFill>
                <a:latin typeface="Cambria" pitchFamily="34" charset="0"/>
                <a:ea typeface="Cambria" pitchFamily="34" charset="-122"/>
                <a:cs typeface="Cambria" pitchFamily="34" charset="-120"/>
              </a:rPr>
              <a:t>86%</a:t>
            </a:r>
            <a:endParaRPr lang="en-US" sz="1700" dirty="0"/>
          </a:p>
        </p:txBody>
      </p:sp>
      <p:sp>
        <p:nvSpPr>
          <p:cNvPr id="9" name="Text 6"/>
          <p:cNvSpPr/>
          <p:nvPr/>
        </p:nvSpPr>
        <p:spPr>
          <a:xfrm>
            <a:off x="8595360" y="2587752"/>
            <a:ext cx="2834640" cy="292608"/>
          </a:xfrm>
          <a:prstGeom prst="rect">
            <a:avLst/>
          </a:prstGeom>
          <a:noFill/>
          <a:ln/>
        </p:spPr>
        <p:txBody>
          <a:bodyPr wrap="square" lIns="0" tIns="0" rIns="0" bIns="0" rtlCol="0" anchor="ctr"/>
          <a:lstStyle/>
          <a:p>
            <a:pPr marL="0" indent="0">
              <a:buNone/>
            </a:pPr>
            <a:r>
              <a:rPr lang="en-US" sz="1300" dirty="0">
                <a:solidFill>
                  <a:srgbClr val="33405E"/>
                </a:solidFill>
                <a:latin typeface="Calibri" pitchFamily="34" charset="0"/>
                <a:ea typeface="Calibri" pitchFamily="34" charset="-122"/>
                <a:cs typeface="Calibri" pitchFamily="34" charset="-120"/>
              </a:rPr>
              <a:t>went to trial</a:t>
            </a:r>
            <a:endParaRPr lang="en-US" sz="1300" dirty="0"/>
          </a:p>
        </p:txBody>
      </p:sp>
      <p:sp>
        <p:nvSpPr>
          <p:cNvPr id="10" name="Text 7"/>
          <p:cNvSpPr/>
          <p:nvPr/>
        </p:nvSpPr>
        <p:spPr>
          <a:xfrm>
            <a:off x="7772400" y="2999232"/>
            <a:ext cx="777240" cy="310896"/>
          </a:xfrm>
          <a:prstGeom prst="rect">
            <a:avLst/>
          </a:prstGeom>
          <a:noFill/>
          <a:ln/>
        </p:spPr>
        <p:txBody>
          <a:bodyPr wrap="square" lIns="0" tIns="0" rIns="0" bIns="0" rtlCol="0" anchor="ctr"/>
          <a:lstStyle/>
          <a:p>
            <a:pPr marL="0" indent="0">
              <a:buNone/>
            </a:pPr>
            <a:r>
              <a:rPr lang="en-US" sz="1700" b="1" dirty="0">
                <a:solidFill>
                  <a:srgbClr val="1E2761"/>
                </a:solidFill>
                <a:latin typeface="Cambria" pitchFamily="34" charset="0"/>
                <a:ea typeface="Cambria" pitchFamily="34" charset="-122"/>
                <a:cs typeface="Cambria" pitchFamily="34" charset="-120"/>
              </a:rPr>
              <a:t>86%</a:t>
            </a:r>
            <a:endParaRPr lang="en-US" sz="1700" dirty="0"/>
          </a:p>
        </p:txBody>
      </p:sp>
      <p:sp>
        <p:nvSpPr>
          <p:cNvPr id="11" name="Text 8"/>
          <p:cNvSpPr/>
          <p:nvPr/>
        </p:nvSpPr>
        <p:spPr>
          <a:xfrm>
            <a:off x="8595360" y="3044952"/>
            <a:ext cx="2834640" cy="292608"/>
          </a:xfrm>
          <a:prstGeom prst="rect">
            <a:avLst/>
          </a:prstGeom>
          <a:noFill/>
          <a:ln/>
        </p:spPr>
        <p:txBody>
          <a:bodyPr wrap="square" lIns="0" tIns="0" rIns="0" bIns="0" rtlCol="0" anchor="ctr"/>
          <a:lstStyle/>
          <a:p>
            <a:pPr marL="0" indent="0">
              <a:buNone/>
            </a:pPr>
            <a:r>
              <a:rPr lang="en-US" sz="1300" dirty="0">
                <a:solidFill>
                  <a:srgbClr val="33405E"/>
                </a:solidFill>
                <a:latin typeface="Calibri" pitchFamily="34" charset="0"/>
                <a:ea typeface="Calibri" pitchFamily="34" charset="-122"/>
                <a:cs typeface="Calibri" pitchFamily="34" charset="-120"/>
              </a:rPr>
              <a:t>were appealed</a:t>
            </a:r>
            <a:endParaRPr lang="en-US" sz="1300" dirty="0"/>
          </a:p>
        </p:txBody>
      </p:sp>
      <p:sp>
        <p:nvSpPr>
          <p:cNvPr id="12" name="Text 9"/>
          <p:cNvSpPr/>
          <p:nvPr/>
        </p:nvSpPr>
        <p:spPr>
          <a:xfrm>
            <a:off x="7772400" y="3456432"/>
            <a:ext cx="777240" cy="310896"/>
          </a:xfrm>
          <a:prstGeom prst="rect">
            <a:avLst/>
          </a:prstGeom>
          <a:noFill/>
          <a:ln/>
        </p:spPr>
        <p:txBody>
          <a:bodyPr wrap="square" lIns="0" tIns="0" rIns="0" bIns="0" rtlCol="0" anchor="ctr"/>
          <a:lstStyle/>
          <a:p>
            <a:pPr marL="0" indent="0">
              <a:buNone/>
            </a:pPr>
            <a:r>
              <a:rPr lang="en-US" sz="1700" b="1" dirty="0">
                <a:solidFill>
                  <a:srgbClr val="1E2761"/>
                </a:solidFill>
                <a:latin typeface="Cambria" pitchFamily="34" charset="0"/>
                <a:ea typeface="Cambria" pitchFamily="34" charset="-122"/>
                <a:cs typeface="Cambria" pitchFamily="34" charset="-120"/>
              </a:rPr>
              <a:t>68%</a:t>
            </a:r>
            <a:endParaRPr lang="en-US" sz="1700" dirty="0"/>
          </a:p>
        </p:txBody>
      </p:sp>
      <p:sp>
        <p:nvSpPr>
          <p:cNvPr id="13" name="Text 10"/>
          <p:cNvSpPr/>
          <p:nvPr/>
        </p:nvSpPr>
        <p:spPr>
          <a:xfrm>
            <a:off x="8595360" y="3502152"/>
            <a:ext cx="2834640" cy="292608"/>
          </a:xfrm>
          <a:prstGeom prst="rect">
            <a:avLst/>
          </a:prstGeom>
          <a:noFill/>
          <a:ln/>
        </p:spPr>
        <p:txBody>
          <a:bodyPr wrap="square" lIns="0" tIns="0" rIns="0" bIns="0" rtlCol="0" anchor="ctr"/>
          <a:lstStyle/>
          <a:p>
            <a:pPr marL="0" indent="0">
              <a:buNone/>
            </a:pPr>
            <a:r>
              <a:rPr lang="en-US" sz="1300" dirty="0">
                <a:solidFill>
                  <a:srgbClr val="33405E"/>
                </a:solidFill>
                <a:latin typeface="Calibri" pitchFamily="34" charset="0"/>
                <a:ea typeface="Calibri" pitchFamily="34" charset="-122"/>
                <a:cs typeface="Calibri" pitchFamily="34" charset="-120"/>
              </a:rPr>
              <a:t>had a Markman hearing</a:t>
            </a:r>
            <a:endParaRPr lang="en-US" sz="1300" dirty="0"/>
          </a:p>
        </p:txBody>
      </p:sp>
      <p:sp>
        <p:nvSpPr>
          <p:cNvPr id="14" name="Text 11"/>
          <p:cNvSpPr/>
          <p:nvPr/>
        </p:nvSpPr>
        <p:spPr>
          <a:xfrm>
            <a:off x="7772400" y="3913632"/>
            <a:ext cx="777240" cy="310896"/>
          </a:xfrm>
          <a:prstGeom prst="rect">
            <a:avLst/>
          </a:prstGeom>
          <a:noFill/>
          <a:ln/>
        </p:spPr>
        <p:txBody>
          <a:bodyPr wrap="square" lIns="0" tIns="0" rIns="0" bIns="0" rtlCol="0" anchor="ctr"/>
          <a:lstStyle/>
          <a:p>
            <a:pPr marL="0" indent="0">
              <a:buNone/>
            </a:pPr>
            <a:r>
              <a:rPr lang="en-US" sz="1700" b="1" dirty="0">
                <a:solidFill>
                  <a:srgbClr val="1E2761"/>
                </a:solidFill>
                <a:latin typeface="Cambria" pitchFamily="34" charset="0"/>
                <a:ea typeface="Cambria" pitchFamily="34" charset="-122"/>
                <a:cs typeface="Cambria" pitchFamily="34" charset="-120"/>
              </a:rPr>
              <a:t>87%</a:t>
            </a:r>
            <a:endParaRPr lang="en-US" sz="1700" dirty="0"/>
          </a:p>
        </p:txBody>
      </p:sp>
      <p:sp>
        <p:nvSpPr>
          <p:cNvPr id="15" name="Text 12"/>
          <p:cNvSpPr/>
          <p:nvPr/>
        </p:nvSpPr>
        <p:spPr>
          <a:xfrm>
            <a:off x="8595360" y="3959352"/>
            <a:ext cx="2834640" cy="292608"/>
          </a:xfrm>
          <a:prstGeom prst="rect">
            <a:avLst/>
          </a:prstGeom>
          <a:noFill/>
          <a:ln/>
        </p:spPr>
        <p:txBody>
          <a:bodyPr wrap="square" lIns="0" tIns="0" rIns="0" bIns="0" rtlCol="0" anchor="ctr"/>
          <a:lstStyle/>
          <a:p>
            <a:pPr marL="0" indent="0">
              <a:buNone/>
            </a:pPr>
            <a:r>
              <a:rPr lang="en-US" sz="1300" dirty="0">
                <a:solidFill>
                  <a:srgbClr val="33405E"/>
                </a:solidFill>
                <a:latin typeface="Calibri" pitchFamily="34" charset="0"/>
                <a:ea typeface="Calibri" pitchFamily="34" charset="-122"/>
                <a:cs typeface="Calibri" pitchFamily="34" charset="-120"/>
              </a:rPr>
              <a:t>found infringement</a:t>
            </a:r>
            <a:endParaRPr lang="en-US" sz="1300" dirty="0"/>
          </a:p>
        </p:txBody>
      </p:sp>
      <p:sp>
        <p:nvSpPr>
          <p:cNvPr id="16" name="Text 13"/>
          <p:cNvSpPr/>
          <p:nvPr/>
        </p:nvSpPr>
        <p:spPr>
          <a:xfrm>
            <a:off x="7772400" y="4370832"/>
            <a:ext cx="777240" cy="310896"/>
          </a:xfrm>
          <a:prstGeom prst="rect">
            <a:avLst/>
          </a:prstGeom>
          <a:noFill/>
          <a:ln/>
        </p:spPr>
        <p:txBody>
          <a:bodyPr wrap="square" lIns="0" tIns="0" rIns="0" bIns="0" rtlCol="0" anchor="ctr"/>
          <a:lstStyle/>
          <a:p>
            <a:pPr marL="0" indent="0">
              <a:buNone/>
            </a:pPr>
            <a:r>
              <a:rPr lang="en-US" sz="1700" b="1" dirty="0">
                <a:solidFill>
                  <a:srgbClr val="1E2761"/>
                </a:solidFill>
                <a:latin typeface="Cambria" pitchFamily="34" charset="0"/>
                <a:ea typeface="Cambria" pitchFamily="34" charset="-122"/>
                <a:cs typeface="Cambria" pitchFamily="34" charset="-120"/>
              </a:rPr>
              <a:t>77%</a:t>
            </a:r>
            <a:endParaRPr lang="en-US" sz="1700" dirty="0"/>
          </a:p>
        </p:txBody>
      </p:sp>
      <p:sp>
        <p:nvSpPr>
          <p:cNvPr id="17" name="Text 14"/>
          <p:cNvSpPr/>
          <p:nvPr/>
        </p:nvSpPr>
        <p:spPr>
          <a:xfrm>
            <a:off x="8595360" y="4416552"/>
            <a:ext cx="2834640" cy="292608"/>
          </a:xfrm>
          <a:prstGeom prst="rect">
            <a:avLst/>
          </a:prstGeom>
          <a:noFill/>
          <a:ln/>
        </p:spPr>
        <p:txBody>
          <a:bodyPr wrap="square" lIns="0" tIns="0" rIns="0" bIns="0" rtlCol="0" anchor="ctr"/>
          <a:lstStyle/>
          <a:p>
            <a:pPr marL="0" indent="0">
              <a:buNone/>
            </a:pPr>
            <a:r>
              <a:rPr lang="en-US" sz="1300" dirty="0">
                <a:solidFill>
                  <a:srgbClr val="33405E"/>
                </a:solidFill>
                <a:latin typeface="Calibri" pitchFamily="34" charset="0"/>
                <a:ea typeface="Calibri" pitchFamily="34" charset="-122"/>
                <a:cs typeface="Calibri" pitchFamily="34" charset="-120"/>
              </a:rPr>
              <a:t>rejected invalidity</a:t>
            </a:r>
            <a:endParaRPr lang="en-US" sz="1300" dirty="0"/>
          </a:p>
        </p:txBody>
      </p:sp>
      <p:sp>
        <p:nvSpPr>
          <p:cNvPr id="18" name="Shape 15"/>
          <p:cNvSpPr/>
          <p:nvPr/>
        </p:nvSpPr>
        <p:spPr>
          <a:xfrm>
            <a:off x="548640" y="5120640"/>
            <a:ext cx="11094415" cy="1005840"/>
          </a:xfrm>
          <a:prstGeom prst="roundRect">
            <a:avLst>
              <a:gd name="adj" fmla="val 5455"/>
            </a:avLst>
          </a:prstGeom>
          <a:solidFill>
            <a:srgbClr val="1E2761"/>
          </a:solidFill>
          <a:ln w="12700">
            <a:solidFill>
              <a:srgbClr val="1E2761"/>
            </a:solidFill>
            <a:prstDash val="solid"/>
          </a:ln>
          <a:effectLst>
            <a:outerShdw blurRad="101600" dist="25400" dir="5400000" algn="bl" rotWithShape="0">
              <a:srgbClr val="9AA6C4">
                <a:alpha val="22000"/>
              </a:srgbClr>
            </a:outerShdw>
          </a:effectLst>
        </p:spPr>
        <p:txBody>
          <a:bodyPr/>
          <a:lstStyle/>
          <a:p>
            <a:endParaRPr lang="en-US"/>
          </a:p>
        </p:txBody>
      </p:sp>
      <p:sp>
        <p:nvSpPr>
          <p:cNvPr id="19" name="Text 16"/>
          <p:cNvSpPr/>
          <p:nvPr/>
        </p:nvSpPr>
        <p:spPr>
          <a:xfrm>
            <a:off x="841248" y="5266944"/>
            <a:ext cx="10509199" cy="731520"/>
          </a:xfrm>
          <a:prstGeom prst="rect">
            <a:avLst/>
          </a:prstGeom>
          <a:noFill/>
          <a:ln/>
        </p:spPr>
        <p:txBody>
          <a:bodyPr wrap="square" lIns="0" tIns="0" rIns="0" bIns="0" rtlCol="0" anchor="t"/>
          <a:lstStyle/>
          <a:p>
            <a:pPr marL="0" indent="0">
              <a:lnSpc>
                <a:spcPts val="1900"/>
              </a:lnSpc>
              <a:buNone/>
            </a:pPr>
            <a:r>
              <a:rPr lang="en-US" sz="1350" b="1" dirty="0">
                <a:solidFill>
                  <a:srgbClr val="C9A227"/>
                </a:solidFill>
                <a:latin typeface="Calibri" pitchFamily="34" charset="0"/>
                <a:ea typeface="Calibri" pitchFamily="34" charset="-122"/>
                <a:cs typeface="Calibri" pitchFamily="34" charset="-120"/>
              </a:rPr>
              <a:t>Genuine four-factor denials. </a:t>
            </a:r>
            <a:r>
              <a:rPr lang="en-US" sz="1350" dirty="0">
                <a:solidFill>
                  <a:srgbClr val="FFFFFF"/>
                </a:solidFill>
                <a:latin typeface="Calibri" pitchFamily="34" charset="0"/>
                <a:ea typeface="Calibri" pitchFamily="34" charset="-122"/>
                <a:cs typeface="Calibri" pitchFamily="34" charset="-120"/>
              </a:rPr>
              <a:t>The patentee won and was still refused — overwhelmingly because the patented feature was one component of a larger product. Delaware (≈26%) and E.D. Texas (≈11%) together supply more than a third: the forums associated with non-practicing-entity litigation.</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60</TotalTime>
  <Words>3927</Words>
  <Application>Microsoft Macintosh PowerPoint</Application>
  <PresentationFormat>Widescreen</PresentationFormat>
  <Paragraphs>405</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Implications of eBay for Patent Litigation Twenty Years Later</dc:title>
  <dc:subject>PptxGenJS Presentation</dc:subject>
  <dc:creator>Amy Semet</dc:creator>
  <cp:lastModifiedBy>Amy Semet</cp:lastModifiedBy>
  <cp:revision>12</cp:revision>
  <dcterms:created xsi:type="dcterms:W3CDTF">2026-08-07T15:24:35Z</dcterms:created>
  <dcterms:modified xsi:type="dcterms:W3CDTF">2026-08-07T17:12:34Z</dcterms:modified>
</cp:coreProperties>
</file>